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85" r:id="rId5"/>
    <p:sldId id="287" r:id="rId6"/>
    <p:sldId id="258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84A1E8"/>
    <a:srgbClr val="F3C4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chemeClr val="bg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0"/>
            <a:ext cx="9144000" cy="4935538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84A1E8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254500" y="5638800"/>
            <a:ext cx="1079500" cy="603250"/>
            <a:chOff x="2680" y="3678"/>
            <a:chExt cx="680" cy="380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200" b="1">
                  <a:solidFill>
                    <a:schemeClr val="tx2"/>
                  </a:solidFill>
                  <a:latin typeface="Verdana" pitchFamily="34" charset="0"/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-9525" y="4935538"/>
            <a:ext cx="1282700" cy="22225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1279525" y="5054600"/>
          <a:ext cx="2351088" cy="609600"/>
        </p:xfrm>
        <a:graphic>
          <a:graphicData uri="http://schemas.openxmlformats.org/presentationml/2006/ole">
            <p:oleObj spid="_x0000_s3093" name="Image" r:id="rId3" imgW="2539683" imgH="609524" progId="">
              <p:embed/>
            </p:oleObj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0" y="3500438"/>
          <a:ext cx="1266825" cy="1430337"/>
        </p:xfrm>
        <a:graphic>
          <a:graphicData uri="http://schemas.openxmlformats.org/presentationml/2006/ole">
            <p:oleObj spid="_x0000_s3094" name="Image" r:id="rId4" imgW="2539683" imgH="2539683" progId="">
              <p:embed/>
            </p:oleObj>
          </a:graphicData>
        </a:graphic>
      </p:graphicFrame>
      <p:sp>
        <p:nvSpPr>
          <p:cNvPr id="3095" name="Rectangle 23"/>
          <p:cNvSpPr>
            <a:spLocks noChangeArrowheads="1"/>
          </p:cNvSpPr>
          <p:nvPr/>
        </p:nvSpPr>
        <p:spPr bwMode="invGray">
          <a:xfrm>
            <a:off x="1266825" y="1125538"/>
            <a:ext cx="2368550" cy="4535487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invGray">
          <a:xfrm flipH="1">
            <a:off x="8221663" y="0"/>
            <a:ext cx="95250" cy="20605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invGray">
          <a:xfrm>
            <a:off x="611188" y="1916113"/>
            <a:ext cx="7921625" cy="1584325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1D27F-1D5C-4070-B249-8DF4C5C05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00D4E-212E-48CA-9B8F-54A483A9C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05200" y="6448425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B9BF641-821E-4DFE-995E-C3D43268C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6D0F5-B9E1-4C73-8093-89D73D993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C8AFF-181C-4683-BF5D-CBCECE5F0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DAAAE-13C8-4E10-8563-973874610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9D47F-9D4A-4BF3-BEC2-D5FD17EE5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BC0F6-CF78-44AA-A5A3-A942FD3D91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1434A-CE42-430E-9B75-30C695CFA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4278C-7488-44EE-A0EC-DC6A3A72D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90AC4-8CEB-4B3A-8C3C-006C028E9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invGray">
          <a:xfrm>
            <a:off x="1403350" y="0"/>
            <a:ext cx="7740650" cy="1052513"/>
          </a:xfrm>
          <a:prstGeom prst="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477000"/>
            <a:ext cx="1828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484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B4FA3A74-3600-48E2-A1B8-F66663AAB001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0" y="0"/>
          <a:ext cx="971550" cy="1042988"/>
        </p:xfrm>
        <a:graphic>
          <a:graphicData uri="http://schemas.openxmlformats.org/presentationml/2006/ole">
            <p:oleObj spid="_x0000_s1045" name="Image" r:id="rId15" imgW="2539683" imgH="2539683" progId="">
              <p:embed/>
            </p:oleObj>
          </a:graphicData>
        </a:graphic>
      </p:graphicFrame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invGray">
          <a:xfrm>
            <a:off x="971550" y="0"/>
            <a:ext cx="431800" cy="105251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47713" y="233363"/>
            <a:ext cx="78628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844824"/>
            <a:ext cx="7848872" cy="1524000"/>
          </a:xfrm>
        </p:spPr>
        <p:txBody>
          <a:bodyPr/>
          <a:lstStyle/>
          <a:p>
            <a:r>
              <a:rPr lang="ru-RU" sz="4800" dirty="0" smtClean="0">
                <a:latin typeface="Bookman Old Style" pitchFamily="18" charset="0"/>
                <a:cs typeface="Courier New" pitchFamily="49" charset="0"/>
              </a:rPr>
              <a:t>СТИЛЬ ПРОГРАММИРОВАНИЯ</a:t>
            </a:r>
            <a:endParaRPr lang="en-US" sz="4800" dirty="0">
              <a:latin typeface="Bookman Old Style" pitchFamily="18" charset="0"/>
              <a:cs typeface="Courier New" pitchFamily="49" charset="0"/>
            </a:endParaRPr>
          </a:p>
        </p:txBody>
      </p:sp>
      <p:pic>
        <p:nvPicPr>
          <p:cNvPr id="5" name="Picture 2" descr="Картинки по запросу программирование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3635896" y="5184575"/>
            <a:ext cx="2278541" cy="162880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62887" cy="563562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Стиль оформления текстов модулей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1145649"/>
            <a:ext cx="85689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определяет использование отступов, пропусков строк и комментариев, облегчающих понимание программы. Как правило, пропуски строк и комментарии используют для визуального разделения частей модуля, выполняющих одно задание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899592" y="3764319"/>
            <a:ext cx="6768752" cy="247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273984"/>
            <a:ext cx="8640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таких языков, как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Pascal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C++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Java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использование отступов позволяет прояснить структуру программы: обычно дополнительный отступ обозначает вложение операторов языка.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849119" y="3356992"/>
            <a:ext cx="509103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196752"/>
            <a:ext cx="85689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Несколько сложнее дело обстоит с комментариями. Опыт показывает, что переводить с английского языка каждый оператор программы не нужно: любой программист, знающий язык программирования, на котором написана программа, без труда прочитает тот или иной оператор.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Комментировать следует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выполнения тех или иных действий, а также группы операторов, связанные общим действием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е. комментарии должны содержать некоторую дополнительную (неочевидную) информацию,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971600" y="5085185"/>
            <a:ext cx="6443421" cy="13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1213009"/>
            <a:ext cx="849694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Для языков низкого уровня, например, Ассемблера, стиль, облегчающий понимание, предложить труднее. В этом случае может оказаться целесообразным комментировать и блоки операторов, и каждый оператор,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arctic-cooler.com/programming/1/text.files/image029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429000"/>
            <a:ext cx="61926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67544" y="1326247"/>
            <a:ext cx="84604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Стиль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набор приемов или методов программирования, которые используют опытные программисты, чтобы получить правильные, эффективные, удобные для применения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легкочитаемые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67544" y="3717032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хорошего стиля программирования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результат соглашения между опытными программистами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8615" name="Picture 7" descr="Картинки по запрос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1335" y="4509120"/>
            <a:ext cx="4899177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323528" y="1332195"/>
            <a:ext cx="864096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документ для последующего использования, учебный материал по кодированию алгоритмов и средство для дальнейшей разработки более совершенных программ. </a:t>
            </a:r>
          </a:p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Следовательно, языки программирования должны обеспечивать возможность создания удобочитаемых программ. Слишком часто, стремясь побыстрее получить, работающую программу, забывают о ее удобочитаемости.</a:t>
            </a:r>
          </a:p>
          <a:p>
            <a:pPr indent="179388" algn="just"/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/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должны составляться таким образом, чтобы их могли прочитать в первую очередь люди, а не машины. Это необходимо для корректировки, применения и модификации программы. Если бы мы были связаны только с машинами, то программы были бы написаны так, чтобы машина могла читать их легче, чем человек.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467544" y="1190357"/>
            <a:ext cx="84604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Трудночитаемые программы обычно сложно модифицировать, особенно если это приходится делать не автору программы. Как правило, легче полностью переписать чужую программу, чем ее модифицировать. </a:t>
            </a:r>
          </a:p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Спецификации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программы в общем случае постоянно изменяются. Часто мы не только не знаем с самого начала, чего хотим, но и после получения результатов появляется желание изменить программу. </a:t>
            </a:r>
          </a:p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правило, к разработке программы приступают со скромными целями, а в дальнейшем постоянно расширяют ее возможности. </a:t>
            </a:r>
          </a:p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Следуя определенному стилю программирования, можно избежать некоторых трудностей, возникающих при разработке и модификации программ.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467544" y="1280949"/>
            <a:ext cx="8244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Легкочитаемая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создает впечатление, что ее автор хорошо знал, что делал. Программа должна передавать логику и структуру алгоритма настолько, насколько это возможно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indent="179388" algn="just" eaLnBrk="0" hangingPunct="0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79388"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точки зрения технологичности хорошим считают стиль оформления программы, облегчающий ее восприятие как самим автором, так и другими </a:t>
            </a:r>
          </a:p>
          <a:p>
            <a:pPr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программистами, которым, </a:t>
            </a:r>
          </a:p>
          <a:p>
            <a:pPr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возможно, придется ее проверять</a:t>
            </a:r>
          </a:p>
          <a:p>
            <a:pPr algn="just" eaLnBrk="0" hangingPunct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модифицировать.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55" name="AutoShape 3" descr="Картинки по запросу программир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0358" name="Picture 6" descr="Картинки по запросу программ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59852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www.themegallery.com</a:t>
            </a:r>
          </a:p>
        </p:txBody>
      </p:sp>
      <p:sp>
        <p:nvSpPr>
          <p:cNvPr id="2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1115616" y="2348881"/>
            <a:ext cx="7776864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626" name="Group 42"/>
          <p:cNvGrpSpPr>
            <a:grpSpLocks/>
          </p:cNvGrpSpPr>
          <p:nvPr/>
        </p:nvGrpSpPr>
        <p:grpSpPr bwMode="auto">
          <a:xfrm>
            <a:off x="827584" y="2252663"/>
            <a:ext cx="182562" cy="182562"/>
            <a:chOff x="1239" y="1515"/>
            <a:chExt cx="115" cy="115"/>
          </a:xfrm>
        </p:grpSpPr>
        <p:sp>
          <p:nvSpPr>
            <p:cNvPr id="67627" name="AutoShape 4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28" name="AutoShape 4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1259632" y="1949931"/>
            <a:ext cx="77048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правила именования объектов программы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(переменных, функций, типов, данных и т. п.)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630" name="Group 46"/>
          <p:cNvGrpSpPr>
            <a:grpSpLocks/>
          </p:cNvGrpSpPr>
          <p:nvPr/>
        </p:nvGrpSpPr>
        <p:grpSpPr bwMode="auto">
          <a:xfrm>
            <a:off x="827584" y="3114799"/>
            <a:ext cx="8064499" cy="530225"/>
            <a:chOff x="1239" y="1296"/>
            <a:chExt cx="5080" cy="334"/>
          </a:xfrm>
        </p:grpSpPr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>
              <a:off x="1392" y="1582"/>
              <a:ext cx="4927" cy="7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633" name="AutoShape 4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4" name="AutoShape 5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1511" y="1296"/>
              <a:ext cx="276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правила оформления модулей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636" name="Group 52"/>
          <p:cNvGrpSpPr>
            <a:grpSpLocks/>
          </p:cNvGrpSpPr>
          <p:nvPr/>
        </p:nvGrpSpPr>
        <p:grpSpPr bwMode="auto">
          <a:xfrm>
            <a:off x="827584" y="4050903"/>
            <a:ext cx="8064499" cy="530225"/>
            <a:chOff x="1239" y="1296"/>
            <a:chExt cx="5080" cy="334"/>
          </a:xfrm>
        </p:grpSpPr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>
              <a:off x="1392" y="1582"/>
              <a:ext cx="4927" cy="19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7638" name="Group 5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639" name="AutoShape 5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0" name="AutoShape 5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641" name="Text Box 57"/>
            <p:cNvSpPr txBox="1">
              <a:spLocks noChangeArrowheads="1"/>
            </p:cNvSpPr>
            <p:nvPr/>
          </p:nvSpPr>
          <p:spPr bwMode="auto">
            <a:xfrm>
              <a:off x="1476" y="1296"/>
              <a:ext cx="323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стиль оформления текстов модулей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1173609" y="233363"/>
            <a:ext cx="7862887" cy="563562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Стиль оформления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 включает: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62887" cy="563562"/>
          </a:xfrm>
        </p:spPr>
        <p:txBody>
          <a:bodyPr/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Правила именования объектов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395536" y="1301859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выборе имен программных объектов следует придерживаться следующих правил: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Line 41"/>
          <p:cNvSpPr>
            <a:spLocks noChangeShapeType="1"/>
          </p:cNvSpPr>
          <p:nvPr/>
        </p:nvSpPr>
        <p:spPr bwMode="auto">
          <a:xfrm>
            <a:off x="971600" y="2780929"/>
            <a:ext cx="7776864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83568" y="2684711"/>
            <a:ext cx="182562" cy="182562"/>
            <a:chOff x="1239" y="1515"/>
            <a:chExt cx="115" cy="115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115616" y="2351782"/>
            <a:ext cx="770485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имя объекта должно соответствовать его содержанию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MaxItem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максимальный элемент;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NextItem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следующий элемент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683568" y="3546847"/>
            <a:ext cx="8064500" cy="1508125"/>
            <a:chOff x="1239" y="1296"/>
            <a:chExt cx="5080" cy="950"/>
          </a:xfrm>
        </p:grpSpPr>
        <p:sp>
          <p:nvSpPr>
            <p:cNvPr id="11" name="Line 47"/>
            <p:cNvSpPr>
              <a:spLocks noChangeShapeType="1"/>
            </p:cNvSpPr>
            <p:nvPr/>
          </p:nvSpPr>
          <p:spPr bwMode="auto">
            <a:xfrm>
              <a:off x="1392" y="1582"/>
              <a:ext cx="4927" cy="7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14" name="AutoShape 4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AutoShape 5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Text Box 51"/>
            <p:cNvSpPr txBox="1">
              <a:spLocks noChangeArrowheads="1"/>
            </p:cNvSpPr>
            <p:nvPr/>
          </p:nvSpPr>
          <p:spPr bwMode="auto">
            <a:xfrm>
              <a:off x="1511" y="1296"/>
              <a:ext cx="4718" cy="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если позволяет язык программирования, можно использовать символ «_» для визуального разделения имен, состоящих из нескольких слов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например: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Max_Item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Next_Itetm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83568" y="5517233"/>
            <a:ext cx="8064499" cy="769938"/>
            <a:chOff x="1239" y="1296"/>
            <a:chExt cx="5080" cy="485"/>
          </a:xfrm>
        </p:grpSpPr>
        <p:sp>
          <p:nvSpPr>
            <p:cNvPr id="17" name="Line 53"/>
            <p:cNvSpPr>
              <a:spLocks noChangeShapeType="1"/>
            </p:cNvSpPr>
            <p:nvPr/>
          </p:nvSpPr>
          <p:spPr bwMode="auto">
            <a:xfrm>
              <a:off x="1392" y="1582"/>
              <a:ext cx="4927" cy="19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5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0" name="AutoShape 5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5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57"/>
            <p:cNvSpPr txBox="1">
              <a:spLocks noChangeArrowheads="1"/>
            </p:cNvSpPr>
            <p:nvPr/>
          </p:nvSpPr>
          <p:spPr bwMode="auto">
            <a:xfrm>
              <a:off x="1476" y="1296"/>
              <a:ext cx="4843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необходимо избегать близких по написанию имен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например: </a:t>
              </a:r>
              <a:r>
                <a:rPr lang="ru-RU" sz="2000" dirty="0" err="1">
                  <a:latin typeface="Times New Roman" pitchFamily="18" charset="0"/>
                  <a:cs typeface="Times New Roman" pitchFamily="18" charset="0"/>
                </a:rPr>
                <a:t>Index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InDec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62887" cy="563562"/>
          </a:xfrm>
        </p:spPr>
        <p:txBody>
          <a:bodyPr/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оформления модулей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528" y="1157843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Каждый модуль должен предваряться заголовком, который, как минимум, содержит: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>
            <a:off x="971600" y="2345979"/>
            <a:ext cx="7776864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83568" y="2249761"/>
            <a:ext cx="182562" cy="182562"/>
            <a:chOff x="1239" y="1515"/>
            <a:chExt cx="115" cy="115"/>
          </a:xfrm>
        </p:grpSpPr>
        <p:sp>
          <p:nvSpPr>
            <p:cNvPr id="9" name="AutoShape 4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4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1115616" y="1916832"/>
            <a:ext cx="77048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модуля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683568" y="2420888"/>
            <a:ext cx="8064500" cy="530225"/>
            <a:chOff x="1239" y="1296"/>
            <a:chExt cx="5080" cy="334"/>
          </a:xfrm>
        </p:grpSpPr>
        <p:sp>
          <p:nvSpPr>
            <p:cNvPr id="13" name="Line 47"/>
            <p:cNvSpPr>
              <a:spLocks noChangeShapeType="1"/>
            </p:cNvSpPr>
            <p:nvPr/>
          </p:nvSpPr>
          <p:spPr bwMode="auto">
            <a:xfrm>
              <a:off x="1392" y="1582"/>
              <a:ext cx="4927" cy="7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16" name="AutoShape 4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AutoShape 5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1511" y="1296"/>
              <a:ext cx="47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краткое описание его назначения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683568" y="2996952"/>
            <a:ext cx="8064499" cy="830263"/>
            <a:chOff x="1239" y="1296"/>
            <a:chExt cx="5080" cy="523"/>
          </a:xfrm>
        </p:grpSpPr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1392" y="1582"/>
              <a:ext cx="4927" cy="19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5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2" name="AutoShape 5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AutoShape 5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1476" y="1296"/>
              <a:ext cx="4843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краткое описание входных и выходных параметров с указанием единиц измерения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971600" y="4290195"/>
            <a:ext cx="7776864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42"/>
          <p:cNvGrpSpPr>
            <a:grpSpLocks/>
          </p:cNvGrpSpPr>
          <p:nvPr/>
        </p:nvGrpSpPr>
        <p:grpSpPr bwMode="auto">
          <a:xfrm>
            <a:off x="683568" y="4193977"/>
            <a:ext cx="182562" cy="182562"/>
            <a:chOff x="1239" y="1515"/>
            <a:chExt cx="115" cy="115"/>
          </a:xfrm>
        </p:grpSpPr>
        <p:sp>
          <p:nvSpPr>
            <p:cNvPr id="26" name="AutoShape 4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AutoShape 4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1115616" y="3861048"/>
            <a:ext cx="77048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используемых (вызываемых) модулей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683568" y="4396036"/>
            <a:ext cx="8064500" cy="830263"/>
            <a:chOff x="1239" y="1296"/>
            <a:chExt cx="5080" cy="523"/>
          </a:xfrm>
        </p:grpSpPr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392" y="1582"/>
              <a:ext cx="4927" cy="7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Group 4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33" name="AutoShape 4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AutoShape 5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1511" y="1296"/>
              <a:ext cx="471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краткое описание алгоритма (метода) и/или ограничений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52"/>
          <p:cNvGrpSpPr>
            <a:grpSpLocks/>
          </p:cNvGrpSpPr>
          <p:nvPr/>
        </p:nvGrpSpPr>
        <p:grpSpPr bwMode="auto">
          <a:xfrm>
            <a:off x="683568" y="5203031"/>
            <a:ext cx="8064499" cy="530225"/>
            <a:chOff x="1239" y="1296"/>
            <a:chExt cx="5080" cy="334"/>
          </a:xfrm>
        </p:grpSpPr>
        <p:sp>
          <p:nvSpPr>
            <p:cNvPr id="36" name="Line 53"/>
            <p:cNvSpPr>
              <a:spLocks noChangeShapeType="1"/>
            </p:cNvSpPr>
            <p:nvPr/>
          </p:nvSpPr>
          <p:spPr bwMode="auto">
            <a:xfrm>
              <a:off x="1392" y="1582"/>
              <a:ext cx="4927" cy="19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Group 5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39" name="AutoShape 5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AutoShape 5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 Box 57"/>
            <p:cNvSpPr txBox="1">
              <a:spLocks noChangeArrowheads="1"/>
            </p:cNvSpPr>
            <p:nvPr/>
          </p:nvSpPr>
          <p:spPr bwMode="auto">
            <a:xfrm>
              <a:off x="1476" y="1296"/>
              <a:ext cx="484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ФИО автора программы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971600" y="6162403"/>
            <a:ext cx="7776864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2"/>
          <p:cNvGrpSpPr>
            <a:grpSpLocks/>
          </p:cNvGrpSpPr>
          <p:nvPr/>
        </p:nvGrpSpPr>
        <p:grpSpPr bwMode="auto">
          <a:xfrm>
            <a:off x="683568" y="6066185"/>
            <a:ext cx="182562" cy="182562"/>
            <a:chOff x="1239" y="1515"/>
            <a:chExt cx="115" cy="115"/>
          </a:xfrm>
        </p:grpSpPr>
        <p:sp>
          <p:nvSpPr>
            <p:cNvPr id="43" name="AutoShape 4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115616" y="5733256"/>
            <a:ext cx="77048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идентифицирующую информацию (номер версии и/или дату последней корректировки)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67544" y="1916832"/>
            <a:ext cx="845378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82047" y="1383159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">
  <a:themeElements>
    <a:clrScheme name="sample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</Template>
  <TotalTime>66</TotalTime>
  <Words>638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25</vt:lpstr>
      <vt:lpstr>Image</vt:lpstr>
      <vt:lpstr>СТИЛЬ ПРОГРАММИРОВАНИЯ</vt:lpstr>
      <vt:lpstr>Слайд 2</vt:lpstr>
      <vt:lpstr>Слайд 3</vt:lpstr>
      <vt:lpstr>Слайд 4</vt:lpstr>
      <vt:lpstr>Слайд 5</vt:lpstr>
      <vt:lpstr>Стиль оформления программы включает:</vt:lpstr>
      <vt:lpstr>Правила именования объектов программы</vt:lpstr>
      <vt:lpstr>Правила оформления модулей</vt:lpstr>
      <vt:lpstr>Слайд 9</vt:lpstr>
      <vt:lpstr>Стиль оформления текстов модулей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 ПРОГРАММИРОВАНИЯ</dc:title>
  <dc:creator>Татьяна</dc:creator>
  <cp:lastModifiedBy>Татьяна</cp:lastModifiedBy>
  <cp:revision>15</cp:revision>
  <dcterms:created xsi:type="dcterms:W3CDTF">2016-11-05T08:00:04Z</dcterms:created>
  <dcterms:modified xsi:type="dcterms:W3CDTF">2016-11-07T07:01:40Z</dcterms:modified>
</cp:coreProperties>
</file>