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7" r:id="rId11"/>
    <p:sldId id="265" r:id="rId12"/>
    <p:sldId id="270" r:id="rId13"/>
    <p:sldId id="276" r:id="rId14"/>
    <p:sldId id="271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92769" y="1670538"/>
            <a:ext cx="47430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Разработка технического задания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239" y="1173812"/>
            <a:ext cx="8449407" cy="52137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Основные разделы технического задания: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Общие сведения о системе (программе);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Назначение, цели и задачи системы (программы);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Требования к системе (функциональные требования, пользовательские требования, требования к системе в целом и т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Требования к видам обеспечения;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Требования к документированию;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Стадии и этапы разработки;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Порядок контроля и приемки системы (программы).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7220" y="933654"/>
            <a:ext cx="892677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Данный раздел документа ТЗ должен содержать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полное наименование системы и все варианты сокращений, которые будут использованы при разработке документации.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Также сюда следует включить подразделы сообщающие реквизиты организаций участвующих в разработке (Заказчика и Исполнителя).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подразделе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«Основания для разработки»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документа ТЗ перечисляются основные документы, на основании которых выполняются данные работы.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Например, для системы, выполняемой по заказу Правительства страны или другого Государственного органа, должны быть указаны законы, указы  и постановления Правительства.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Далее следует указать сроки начала и окончания работ и сведения об источнике финансирования.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Данная информация может быть указана и в конце технического задания в разделе с указанием стадий и этапов работ.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Неотъемлемой частью документа ТЗ также  должен быть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список терминов и сокращений,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которые лучше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представить в виде таблицы с двумя столбцами «Термин» и «Полная форма».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Термины и сокращения располагаются в алфавитном порядке. В первую очередь принято давать расшифровку русскоязычным терминам и сокращениям, потом англоязычным.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229" y="334080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Общие сведения</a:t>
            </a:r>
            <a:r>
              <a:rPr lang="ru-RU" sz="2800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1016" y="1121284"/>
            <a:ext cx="8466992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Данный раздел документа Техническое задание должен содержать назначение и цели создания системы.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7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«Информационная система «Единое окно доступа к образовательным ресурсам» предназначена для обеспечения пользователей полной, оперативной и удобной информацией, касающейся системы образования Российской федерации, организаций выполняющих функцию образовательных учреждений.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Основной целью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Системы является формирование единой информационной среды и автоматизации бизнес-процессов Образовательных учреждений Российской Федерации.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информационной системы «Единое окно»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должно обеспечить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предоставление пользователям широкого спектра информационных ресурсов;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повышение уровня информационной безопасности;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повышение эффективности работы образовательных учреждений и ведомств за счет оптимизации ряда бизнес-процессов;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повышение эффективности процесса взаимодействия информационных систем и сервисов внутри ведомства.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Системы позволит сократить эксплуатационные затраты в результате повышения эффективности работы ведомства.»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873" y="404418"/>
            <a:ext cx="6411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l"/>
              </a:tabLst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Назначение и цели создания системы</a:t>
            </a:r>
            <a:endParaRPr lang="ru-RU" sz="105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5508" y="868373"/>
            <a:ext cx="889505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Данный раздел документа Техническое задание предназначен для описания основных функциональных требований системы.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самая важная часть технического задания, так как именно она станет основным вашим аргументом при спорах с Заказчиком в процессе сдачи системы в эксплуатацию.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документе ТЗ должны быть представлены все требования, выявленные на этапе проведения анализа объекта автоматизации.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системе в целом включают раскрытие ее архитектуры с описанием всех подсистем. В данной части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ТЗ следует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описать требования к интеграции системы с другими продуктами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(если таковые имеются)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Далее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техническое задание должны быть включены: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режимам функционирования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системы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назначения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надежности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численности и квалификации персонала и режиму его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защите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информации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по сохранности информации при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авариях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патентной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чистоте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по стандартизации и </a:t>
            </a: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унификации</a:t>
            </a:r>
            <a:r>
              <a:rPr lang="en-US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176213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т.д.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726" y="342872"/>
            <a:ext cx="3995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системе</a:t>
            </a:r>
            <a:endParaRPr lang="ru-RU" sz="105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6186" y="1170805"/>
            <a:ext cx="8695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данном разделе документа Техническое задание должны быть представлены требования к математическому, информационному, лингвистическому, программному, техническому и другим видам обеспечения (если таковые имеются).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685" y="342874"/>
            <a:ext cx="6119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Требованиям </a:t>
            </a: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видам обеспечения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9470" y="908483"/>
            <a:ext cx="884506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Данный раздел документа Техническое задание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включает перечень проектных и эксплуатационных документов, которые должны быть предоставлены заказчику.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Данный раздел технического задания также важен, как и описание функциональных требований, поэтому не следует ограничиваться фразой «Заказчику должна быть предоставлена вся документация согласно ГОСТ 34».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Это означает, что вы должны предоставить весь пакет документов включая «Формуляр», «Паспорт» и т.п. Большинство документов из списка, указанного в ГОСТ 34.201-89 не нужны ни вам, ни заказчику, поэтому лучше сразу согласовать список на этапе разработки документа Техническое задание.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Минимальный пакет документов обычно включает: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Техническое задание;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Ведомость эскизного (технического) проекта;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Пояснительная записка к Техническому проекту;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Описание организации информационной базы;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Руководство пользователя;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Руководство администратора;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Программа и методика испытаний;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Протокол приемочных испытаний;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Акт выполненных работ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Перечень документов в техническом задании лучше представить в виде таблицы, где указывается наименование документа и стандарт на основании, которого он должен быть разработан. 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58" y="290119"/>
            <a:ext cx="5945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l"/>
              </a:tabLst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документированию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8261" y="688904"/>
            <a:ext cx="883627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данном разделе документа Техническое задание следует представить информацию обо всех этапах работ, которые должны быть проведены.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этапа должно включать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наименование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конечный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82" y="351665"/>
            <a:ext cx="4828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Стадии </a:t>
            </a: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этапы разработки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2" descr="https://habrastorage.org/getpro/megamozg/post_images/e77/743/b80/e77743b802d0e8919191c3f52e0dc3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6646" y="2110151"/>
            <a:ext cx="6459415" cy="484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680" y="1087859"/>
            <a:ext cx="892419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данном разделе документа Техническое задание необходимо указать документ, на основании которого должны быть проведены приемо-сдаточные испытания.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необходимости техническое задание может быть дополнено другими разделами, или сокращено путем удаления нецелесообразных пунктов.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изменении структуры технического задания, во избежание конфликтных ситуаций, ее необходимо согласовать с заказчиком до разработки документа.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476" y="298912"/>
            <a:ext cx="6699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Порядок </a:t>
            </a:r>
            <a:r>
              <a:rPr lang="ru-RU" sz="28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контроля и приемки системы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0482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7737" y="152400"/>
            <a:ext cx="9000066" cy="6578600"/>
            <a:chOff x="330340" y="641200"/>
            <a:chExt cx="6477000" cy="4857751"/>
          </a:xfrm>
        </p:grpSpPr>
        <p:pic>
          <p:nvPicPr>
            <p:cNvPr id="20486" name="Picture 6" descr="Картинки по запросу техническое задание на программный продук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340" y="641200"/>
              <a:ext cx="6477000" cy="4857751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39947" y="2708694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как видит проект клиент (ТЗ)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16657" y="2708694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как понял руководитель проекта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02152" y="2699908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как его разработал аналитик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78383" y="2700228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как </a:t>
              </a:r>
              <a:r>
                <a:rPr lang="ru-RU" sz="1100" b="1" dirty="0" smtClean="0">
                  <a:solidFill>
                    <a:schemeClr val="tx1"/>
                  </a:solidFill>
                </a:rPr>
                <a:t>написал программист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64037" y="2691442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обещания разработчика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1321" y="5098848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документация по проекту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17135" y="5098210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что было сделано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93368" y="5106837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в</a:t>
              </a:r>
              <a:r>
                <a:rPr lang="ru-RU" sz="1100" b="1" dirty="0" smtClean="0">
                  <a:solidFill>
                    <a:schemeClr val="tx1"/>
                  </a:solidFill>
                </a:rPr>
                <a:t>ыставленный счет клиенту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287331" y="5098210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как он был поддержан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64201" y="5098370"/>
              <a:ext cx="1155940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что получилось в итоге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0329" y="990193"/>
            <a:ext cx="876748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Техническое задание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является исходным материалом для создания информационной системы или другого продукта. Поэтому техническое задание в первую очередь должно содержать основные технические требования к продукту и отвечать на вопрос, что данная система должна делать, как работать и при каких условиях.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Техническое </a:t>
            </a:r>
            <a:r>
              <a:rPr lang="ru-RU" sz="2400" dirty="0" smtClean="0"/>
              <a:t>задание является документом, который позволяет как разработчику, так и заказчику представить конечный продукт и впоследствии выполнить проверку на соответствие предъявленным требованиям.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7" name="Picture 3" descr="http://protext.su/pro/wp-content/uploads/2014/12/22.12.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28" y="4818192"/>
            <a:ext cx="2080820" cy="2039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3725" t="36688" r="34510" b="37429"/>
          <a:stretch>
            <a:fillRect/>
          </a:stretch>
        </p:blipFill>
        <p:spPr bwMode="auto">
          <a:xfrm>
            <a:off x="-17348" y="1621921"/>
            <a:ext cx="9187723" cy="42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523" y="1208462"/>
            <a:ext cx="84406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fontAlgn="base"/>
            <a:r>
              <a:rPr lang="ru-RU" sz="2200" dirty="0" smtClean="0"/>
              <a:t>Большинство разработчиков предпочитают работать с техническим заданием на разработку программного обеспечения, так как этот документ обычно содержит следующее: </a:t>
            </a:r>
            <a:endParaRPr lang="ru-RU" sz="2200" dirty="0" smtClean="0"/>
          </a:p>
          <a:p>
            <a:pPr indent="360363" algn="just" fontAlgn="base">
              <a:buFont typeface="Wingdings" pitchFamily="2" charset="2"/>
              <a:buChar char="Ø"/>
            </a:pPr>
            <a:r>
              <a:rPr lang="ru-RU" sz="2200" dirty="0" smtClean="0"/>
              <a:t>Полное </a:t>
            </a:r>
            <a:r>
              <a:rPr lang="ru-RU" sz="2200" dirty="0" smtClean="0"/>
              <a:t>описание целей и функциональности программного обеспечения; </a:t>
            </a:r>
            <a:endParaRPr lang="ru-RU" sz="2200" dirty="0" smtClean="0"/>
          </a:p>
          <a:p>
            <a:pPr indent="360363" algn="just" fontAlgn="base">
              <a:buFont typeface="Wingdings" pitchFamily="2" charset="2"/>
              <a:buChar char="Ø"/>
            </a:pPr>
            <a:r>
              <a:rPr lang="ru-RU" sz="2200" dirty="0" smtClean="0"/>
              <a:t>Детали </a:t>
            </a:r>
            <a:r>
              <a:rPr lang="ru-RU" sz="2200" dirty="0" smtClean="0"/>
              <a:t>того, как программа будет работать с точки зрения скорости, времени отклика, доступности, мобильности, надёжности, скорости восстановления и т.д.; </a:t>
            </a:r>
            <a:endParaRPr lang="ru-RU" sz="2200" dirty="0" smtClean="0"/>
          </a:p>
          <a:p>
            <a:pPr indent="360363" algn="just" fontAlgn="base">
              <a:buFont typeface="Wingdings" pitchFamily="2" charset="2"/>
              <a:buChar char="Ø"/>
            </a:pPr>
            <a:r>
              <a:rPr lang="ru-RU" sz="2200" dirty="0" smtClean="0"/>
              <a:t>Варианты </a:t>
            </a:r>
            <a:r>
              <a:rPr lang="ru-RU" sz="2200" dirty="0" smtClean="0"/>
              <a:t>того, как пользователи будут использовать программное обеспечение; </a:t>
            </a:r>
            <a:endParaRPr lang="ru-RU" sz="2200" dirty="0" smtClean="0"/>
          </a:p>
          <a:p>
            <a:pPr indent="360363" algn="just" fontAlgn="base">
              <a:buFont typeface="Wingdings" pitchFamily="2" charset="2"/>
              <a:buChar char="Ø"/>
            </a:pPr>
            <a:r>
              <a:rPr lang="ru-RU" sz="2200" dirty="0" smtClean="0"/>
              <a:t>Определение </a:t>
            </a:r>
            <a:r>
              <a:rPr lang="ru-RU" sz="2200" dirty="0" smtClean="0"/>
              <a:t>того, как приложение будет взаимодействовать с оборудованием или другими программами; </a:t>
            </a:r>
            <a:endParaRPr lang="ru-RU" sz="2200" dirty="0" smtClean="0"/>
          </a:p>
          <a:p>
            <a:pPr indent="360363" algn="just" fontAlgn="base">
              <a:buFont typeface="Wingdings" pitchFamily="2" charset="2"/>
              <a:buChar char="Ø"/>
            </a:pPr>
            <a:r>
              <a:rPr lang="ru-RU" sz="2200" dirty="0" smtClean="0"/>
              <a:t>Нефункциональные </a:t>
            </a:r>
            <a:r>
              <a:rPr lang="ru-RU" sz="2200" dirty="0" smtClean="0"/>
              <a:t>требования (например: требования к обеспечению эффективности, стандарты качества, или проектные ограничения</a:t>
            </a:r>
            <a:r>
              <a:rPr lang="ru-RU" sz="22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0492" y="1234919"/>
            <a:ext cx="66381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 fontAlgn="base"/>
            <a:r>
              <a:rPr lang="ru-RU" sz="2200" dirty="0" smtClean="0"/>
              <a:t>ТЗ позволяет разработчикам ясно понять цели программного обеспечения и то, на чём нужно фокусироваться. </a:t>
            </a:r>
            <a:endParaRPr lang="ru-RU" sz="2200" dirty="0" smtClean="0"/>
          </a:p>
        </p:txBody>
      </p:sp>
      <p:pic>
        <p:nvPicPr>
          <p:cNvPr id="3074" name="Picture 2" descr="http://protext.su/pro/wp-content/uploads/2014/12/24.12.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72" y="940781"/>
            <a:ext cx="1916723" cy="1916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0485" y="2848433"/>
            <a:ext cx="849336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Экономит </a:t>
            </a:r>
            <a:r>
              <a:rPr lang="ru-RU" sz="2200" dirty="0" smtClean="0"/>
              <a:t>время на коммуникации;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Минимизирует </a:t>
            </a:r>
            <a:r>
              <a:rPr lang="ru-RU" sz="2200" dirty="0" smtClean="0"/>
              <a:t>трудоёмкость разработки;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Позволяет </a:t>
            </a:r>
            <a:r>
              <a:rPr lang="ru-RU" sz="2200" dirty="0" smtClean="0"/>
              <a:t>давать клиентам обратную связь;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Помогает </a:t>
            </a:r>
            <a:r>
              <a:rPr lang="ru-RU" sz="2200" dirty="0" smtClean="0"/>
              <a:t>избежать дублирования задач;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Способствует </a:t>
            </a:r>
            <a:r>
              <a:rPr lang="ru-RU" sz="2200" dirty="0" smtClean="0"/>
              <a:t>переходу к новым пользователям или новым </a:t>
            </a:r>
            <a:r>
              <a:rPr lang="ru-RU" sz="2200" dirty="0" smtClean="0"/>
              <a:t>машинам</a:t>
            </a:r>
            <a:r>
              <a:rPr lang="ru-RU" sz="2200" dirty="0" smtClean="0"/>
              <a:t>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Разбивает </a:t>
            </a:r>
            <a:r>
              <a:rPr lang="ru-RU" sz="2200" dirty="0" smtClean="0"/>
              <a:t>проблему на части; </a:t>
            </a: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Служит </a:t>
            </a:r>
            <a:r>
              <a:rPr lang="ru-RU" sz="2200" dirty="0" smtClean="0"/>
              <a:t>в качестве основного документа для проверки процессов тестирования и </a:t>
            </a:r>
            <a:r>
              <a:rPr lang="ru-RU" sz="2200" dirty="0" err="1" smtClean="0"/>
              <a:t>валидации</a:t>
            </a:r>
            <a:r>
              <a:rPr lang="ru-RU" sz="22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Отсылка </a:t>
            </a:r>
            <a:r>
              <a:rPr lang="ru-RU" sz="2200" dirty="0" smtClean="0"/>
              <a:t>к последним </a:t>
            </a:r>
            <a:r>
              <a:rPr lang="ru-RU" sz="2200" dirty="0" smtClean="0"/>
              <a:t>техническим заданиям помогает </a:t>
            </a:r>
            <a:r>
              <a:rPr lang="ru-RU" sz="2200" dirty="0" smtClean="0"/>
              <a:t>выявить неточности и технологические недостатки.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78625" y="2391480"/>
            <a:ext cx="22526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Кроме того, оно: </a:t>
            </a: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3428" y="977768"/>
            <a:ext cx="86509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Руководствующими стандартами при написании технического задания являются: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ГОСТ 34.602.89 «Техническое задание на создание автоматизированной системы»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ГОСТ 19.201-78 «Техническое задание. Требования к содержанию и оформлению»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стандарт предназначен для разработчиков автоматизированных систем, второй для программных средств.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Картинки по запросу техническое задание на программный продук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362" y="4669636"/>
            <a:ext cx="3613638" cy="218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4637" y="1124439"/>
          <a:ext cx="8769530" cy="5600673"/>
        </p:xfrm>
        <a:graphic>
          <a:graphicData uri="http://schemas.openxmlformats.org/drawingml/2006/table">
            <a:tbl>
              <a:tblPr/>
              <a:tblGrid>
                <a:gridCol w="3204000"/>
                <a:gridCol w="5565530"/>
              </a:tblGrid>
              <a:tr h="364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ГОСТ 19.201-78 </a:t>
                      </a:r>
                      <a:r>
                        <a:rPr lang="ru-RU" sz="1500" b="1" i="1" dirty="0">
                          <a:latin typeface="+mn-lt"/>
                          <a:ea typeface="Times New Roman"/>
                          <a:cs typeface="Times New Roman"/>
                        </a:rPr>
                        <a:t>Техническое задание. Требования к содержанию и оформлению</a:t>
                      </a:r>
                      <a:endParaRPr lang="ru-RU" sz="15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ГОСТ 34.602.89 </a:t>
                      </a:r>
                      <a:r>
                        <a:rPr lang="ru-RU" sz="1500" b="1" i="1" dirty="0">
                          <a:latin typeface="+mn-lt"/>
                          <a:ea typeface="Times New Roman"/>
                          <a:cs typeface="Times New Roman"/>
                        </a:rPr>
                        <a:t>Техническое задание на создание автоматизированной системы</a:t>
                      </a:r>
                      <a:endParaRPr lang="ru-RU" sz="15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0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1. Введение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1. Общие сведения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0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2. Основания для разработки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3. Назначение разработки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2. Назначение и цели создания системы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3. Характеристика объекта автоматизации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Требования к программе или программному изделию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Требования к системе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 Требования к функциональным характеристикам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4.2. Требования к функциям (задачам), выполняемым системой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 Требования к системе в целом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4.1.1. Требования к структуре и функционированию системы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4.1.3. Показатели назначения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4.2. Требования к надежности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4.1.4. Требования к надежности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1.5. Требования к безопасности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1.6. Требования к эргономике и технической эстетике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4.3. Условия эксплуатации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4.1.2. Требования к численности и квалификации персонала системы и режиму его работы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1.9. Требования к защите информации от несанкционированного доступа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1.10. Требования по сохранности информации при авариях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1.11. Требования к защите от влияния внешних воздействий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1.12. Требования к патентной чистоте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 1.13. Требования по стандартизации и унификации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0146" y="160395"/>
            <a:ext cx="88538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Список и описание разделов, которые должно содержать техническое задание согласно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ГОСТам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2738" y="1203181"/>
          <a:ext cx="8613531" cy="3704560"/>
        </p:xfrm>
        <a:graphic>
          <a:graphicData uri="http://schemas.openxmlformats.org/drawingml/2006/table">
            <a:tbl>
              <a:tblPr/>
              <a:tblGrid>
                <a:gridCol w="3400374"/>
                <a:gridCol w="5213157"/>
              </a:tblGrid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4.4. Требования к  составу и параметрам технических средств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4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1.8. Требования к эксплуатации, техническому обслуживанию, ремонту и хранению компонентов системы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4.5. Требования к информационной и программной совместимости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4.6. Требования к маркировке и упаковке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4.7. Требования к транспортированию и хранению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4.8. Специальные требования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4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1.14. Дополнительные требования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4.3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Требования к видам обеспечения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5. Требования к программной документации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8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Требования к документированию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6. Технико-экономические показатели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7. Стадии и этапы разработки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5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Состав и содержание работ по созданию системы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8. Порядок контроля и приемки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6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Порядок контроля и приемки системы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 7</a:t>
                      </a:r>
                      <a:r>
                        <a:rPr lang="ru-RU" sz="1300" b="1" dirty="0">
                          <a:latin typeface="+mn-lt"/>
                          <a:ea typeface="Times New Roman"/>
                          <a:cs typeface="Times New Roman"/>
                        </a:rPr>
                        <a:t>. Требования к составу и содержанию работ по подготовке объекта автоматизации к вводу системы в действие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9.Источники разработки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разделы технического задания: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Общие сведения о системе (программе);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Назначение, цели и задачи системы (программы);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системе (функциональные требования, пользовательские требования, требования к системе в целом и тд);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видам обеспечения;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документированию;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Стадии и этапы разработки;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Порядок контроля и приемки системы (программы).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1205</Words>
  <Application>Microsoft Office PowerPoint</Application>
  <PresentationFormat>Экран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</cp:lastModifiedBy>
  <cp:revision>44</cp:revision>
  <dcterms:created xsi:type="dcterms:W3CDTF">2013-11-19T05:52:05Z</dcterms:created>
  <dcterms:modified xsi:type="dcterms:W3CDTF">2017-10-11T10:54:11Z</dcterms:modified>
</cp:coreProperties>
</file>