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9" r:id="rId4"/>
    <p:sldId id="287" r:id="rId5"/>
    <p:sldId id="296" r:id="rId6"/>
    <p:sldId id="297" r:id="rId7"/>
    <p:sldId id="290" r:id="rId8"/>
    <p:sldId id="291" r:id="rId9"/>
    <p:sldId id="292" r:id="rId10"/>
    <p:sldId id="293" r:id="rId11"/>
    <p:sldId id="305" r:id="rId12"/>
    <p:sldId id="306" r:id="rId13"/>
    <p:sldId id="307" r:id="rId14"/>
    <p:sldId id="308" r:id="rId15"/>
    <p:sldId id="294" r:id="rId16"/>
    <p:sldId id="295" r:id="rId17"/>
    <p:sldId id="298" r:id="rId18"/>
    <p:sldId id="299" r:id="rId19"/>
    <p:sldId id="300" r:id="rId20"/>
    <p:sldId id="301" r:id="rId21"/>
    <p:sldId id="316" r:id="rId22"/>
    <p:sldId id="302" r:id="rId23"/>
    <p:sldId id="303" r:id="rId24"/>
    <p:sldId id="304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7" r:id="rId33"/>
    <p:sldId id="31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E"/>
    <a:srgbClr val="003399"/>
    <a:srgbClr val="000000"/>
    <a:srgbClr val="5B84E9"/>
    <a:srgbClr val="8B5D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4" autoAdjust="0"/>
    <p:restoredTop sz="99283" autoAdjust="0"/>
  </p:normalViewPr>
  <p:slideViewPr>
    <p:cSldViewPr>
      <p:cViewPr varScale="1">
        <p:scale>
          <a:sx n="49" d="100"/>
          <a:sy n="49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577138" y="59864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-11113" y="0"/>
            <a:ext cx="5280026" cy="30241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52425" y="838200"/>
            <a:ext cx="4495800" cy="1981200"/>
          </a:xfrm>
        </p:spPr>
        <p:txBody>
          <a:bodyPr/>
          <a:lstStyle>
            <a:lvl1pPr algn="l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5268913" y="2997200"/>
            <a:ext cx="3875087" cy="360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20638" y="2997200"/>
            <a:ext cx="5313363" cy="360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3000375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BD946-F8A7-4EEC-A08B-EDD172B4C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19088"/>
            <a:ext cx="215265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19088"/>
            <a:ext cx="630555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7004-2C7A-4F7A-820D-B961DC8BD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076325"/>
            <a:ext cx="8610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4CCA750-8010-4ACE-A76A-DACB02496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F7470-1D68-4ED4-B511-6CEF70067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FAA1-DB20-44BC-82EC-AFD3F64B2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6325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076325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F66D0-2EB2-41A4-908F-76943618A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EF0C-D83D-40F5-ADF0-935667BC0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8E4F8-D40D-49A2-A5B4-DFE30C120C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9CAF4-8BAC-49AF-B298-5AF278C1B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B4A9A-6539-4321-8ADE-AE62B0194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5F88B-EABA-4AFA-AB36-2B15E4092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93763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-3175" y="6453188"/>
            <a:ext cx="9147175" cy="4048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453188"/>
            <a:ext cx="1258888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76325"/>
            <a:ext cx="8610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2529D3-DC12-490E-A000-328C8839A7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3190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black">
          <a:xfrm>
            <a:off x="109538" y="304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548680"/>
            <a:ext cx="4939655" cy="19812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Проектирование интерфейса</a:t>
            </a:r>
            <a:r>
              <a:rPr lang="ru-RU" sz="6600" b="1" dirty="0">
                <a:latin typeface="Georgia" pitchFamily="18" charset="0"/>
              </a:rPr>
              <a:t/>
            </a:r>
            <a:br>
              <a:rPr lang="ru-RU" sz="6600" b="1" dirty="0">
                <a:latin typeface="Georgia" pitchFamily="18" charset="0"/>
              </a:rPr>
            </a:br>
            <a:r>
              <a:rPr lang="ru-RU" sz="4000" b="1" dirty="0" smtClean="0">
                <a:latin typeface="Georgia" pitchFamily="18" charset="0"/>
              </a:rPr>
              <a:t>пользователя</a:t>
            </a:r>
            <a:endParaRPr lang="en-US" sz="6600" b="1" dirty="0">
              <a:latin typeface="Georgia" pitchFamily="18" charset="0"/>
            </a:endParaRPr>
          </a:p>
        </p:txBody>
      </p:sp>
      <p:pic>
        <p:nvPicPr>
          <p:cNvPr id="2053" name="Picture 5" descr="Картинки по запросу компьютер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338464"/>
            <a:ext cx="1546920" cy="1546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Пользовательский интерфейс должен быть целесообразно структурирован.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Близкие по смыслу, родственные его части должны быть связаны видимым образом, а независимые — разделены; похожие элементы должны выглядеть похоже, а непохожие — различаться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147708"/>
            <a:ext cx="592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Принцип структуризации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2531" name="Picture 3" descr="Картинки по запросу структур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026383"/>
            <a:ext cx="4143404" cy="276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Наиболее распространенные операции должны выполняться максимально просто.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При этом должны быть видимые ссылки на более сложные процедуры.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3239" y="142852"/>
            <a:ext cx="4830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Принцип простоты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7346" name="Picture 2" descr="Картинки по запросу простота использован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714752"/>
            <a:ext cx="4429124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071546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Все функции и данные, необходимые для решения определенной задачи, должны быть видны, когда пользователь пытается ее решить.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Принцип обратной связи. Пользователь должен получать сообщения о действиях системы и о важных событиях внутри нее. Сообщения должны быть информативными, краткими, однозначными и написанными на языке, понятном пользователю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10901"/>
            <a:ext cx="4775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Принцип видимости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6322" name="Picture 2" descr="Картинки по запросу структур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84" y="4929198"/>
            <a:ext cx="2286016" cy="1725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Интерфейс должен быть гибким и терпимым к ошибкам пользователя.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Ущерб от ошибок должен снижаться за счет возможности отмены и повтора действий и за счет разумной интерпретации любых разумных действий пользователя и введенных им данных.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По возможности следует избегать обязывающего взаимодействия (модальных диалогов), основанного на ограничении свободы пользователя.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4404" y="139463"/>
            <a:ext cx="6218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Принцип толерантности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5298" name="Picture 2" descr="Картинки по запросу рукопожатие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643447"/>
            <a:ext cx="3064463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64" y="1428736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Следует стараться многократно использовать внутренние и внешние компоненты, обеспечивая тем самым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унифицированность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интерфейса и сходство между его похожими элементами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0350" y="139463"/>
            <a:ext cx="7785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Принцип повторного использования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42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00504"/>
            <a:ext cx="22145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214422"/>
            <a:ext cx="85011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Пользователь должен получать сообщения о действиях системы и о важных событиях внутри нее.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Сообщения должны быть информативными, краткими, однозначными и написанными на языке, понятном пользователю.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1062" y="139463"/>
            <a:ext cx="5722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Принцип обратной связи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507" name="Picture 3" descr="Картинки по запросу обратная связ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929066"/>
            <a:ext cx="42672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42976" y="1000108"/>
            <a:ext cx="72152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Разработка эргономичного интерфейса пользователя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FranklinGothic-Medium"/>
              <a:cs typeface="Times New Roman" pitchFamily="18" charset="0"/>
            </a:endParaRPr>
          </a:p>
        </p:txBody>
      </p:sp>
      <p:pic>
        <p:nvPicPr>
          <p:cNvPr id="20485" name="Picture 5" descr="Картинки по запросу интерфей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644080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857232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ea typeface="FranklinGothic-Medium"/>
                <a:cs typeface="Times New Roman" pitchFamily="18" charset="0"/>
              </a:rPr>
              <a:t>Взаимодействие между </a:t>
            </a:r>
          </a:p>
          <a:p>
            <a:pPr lvl="0" algn="ctr" eaLnBrk="0" hangingPunct="0"/>
            <a:r>
              <a:rPr lang="ru-RU" sz="3200" b="1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ea typeface="FranklinGothic-Medium"/>
                <a:cs typeface="Times New Roman" pitchFamily="18" charset="0"/>
              </a:rPr>
              <a:t>пользователем и компьютером</a:t>
            </a:r>
            <a:endParaRPr lang="ru-RU" sz="3200" i="1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800" b="1" dirty="0" err="1" smtClean="0">
                <a:latin typeface="Calibri" pitchFamily="34" charset="0"/>
              </a:rPr>
              <a:t>Человекомашинный</a:t>
            </a:r>
            <a:r>
              <a:rPr lang="ru-RU" sz="2800" b="1" dirty="0" smtClean="0">
                <a:latin typeface="Calibri" pitchFamily="34" charset="0"/>
              </a:rPr>
              <a:t> интерфейс обеспечивает связь между пользователем и компьютером, он позволяет достигать поставленных целей, успешно находить решение поставленной задачи. </a:t>
            </a:r>
          </a:p>
          <a:p>
            <a:pPr indent="354013" algn="just"/>
            <a:endParaRPr lang="ru-RU" sz="2800" b="1" dirty="0" smtClean="0">
              <a:latin typeface="Calibri" pitchFamily="34" charset="0"/>
            </a:endParaRPr>
          </a:p>
          <a:p>
            <a:pPr indent="354013" algn="just"/>
            <a:r>
              <a:rPr lang="ru-RU" sz="2800" b="1" i="1" dirty="0" smtClean="0">
                <a:latin typeface="Calibri" pitchFamily="34" charset="0"/>
              </a:rPr>
              <a:t>Взаимодействие</a:t>
            </a:r>
            <a:r>
              <a:rPr lang="ru-RU" sz="2800" b="1" dirty="0" smtClean="0">
                <a:latin typeface="Calibri" pitchFamily="34" charset="0"/>
              </a:rPr>
              <a:t> - обмен действиями и реакциями на эти действия между компьютером и пользователем.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76" y="-13017"/>
            <a:ext cx="892971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                    Существует ряд стилей взаимодействий,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             которые подразделяются на два основных вида: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1.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Использование интерфейса языка команд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— ввод команд текстовыми средствами.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2.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Непосредственное манипулирование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. Таким образом, имеется ряд способов, которыми пользователь мог бы связываться с компьютером: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языки команд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- пользователь управляет системой, вводя соответствующие команды в текстовом режиме;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вопрос и ответ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- диалог, где компьютер задает вопросы, а пользователь отвечает ему (или наоборот);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формы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- пользователь заполняет формы или поля диалога, вводя данные в соответствующие поля; 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меню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— пользователь обеспечен рядом опций и управляет системой, выбирая необходимые пункты;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прямое манипулирование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— пользователь управляет объектами на экране посредством устройства манипулирования типа мыши.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создания эргономичного интерфейса состоит в том, чтобы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отобразить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информацию настолько эффективно, насколько это возможно для человеческого восприятия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,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структурировать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отображение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дисплее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таким образом, чтобы привлечь внимание к наиболее важным единицам информации.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R="0" lvl="0" indent="3635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R="0" lvl="0" indent="3635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Основная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же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в том, чтобы минимизировать общую информацию на экране и представить только то, что является необходимы м для пользователя.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857232"/>
            <a:ext cx="8786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FranklinGothic-Medium"/>
                <a:cs typeface="Times New Roman" pitchFamily="18" charset="0"/>
              </a:rPr>
              <a:t>Основные правила создания интерфейса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  Специалисты обычно формулируют некоторый набор принципов и правил, позволяющих как оценивать удобство интерфейса, так и предлагать решения, повышающие его удобство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85992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00166" y="1000108"/>
            <a:ext cx="6858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FranklinGothic-Medium"/>
                <a:cs typeface="Times New Roman" pitchFamily="18" charset="0"/>
              </a:rPr>
              <a:t>Размещение информации на экране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57158" y="1500174"/>
            <a:ext cx="850112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Количество информации, отображаемой на экране, называется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экранной плотностью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. </a:t>
            </a:r>
          </a:p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Исследования показали, что чем меньше экранная плотность, тем отображаемая информация наиболее доступна и понятна для пользователя, и наоборот, если экранная плотность большая, это может вызвать затруднения в усвоении информации и ее ясном понимании. Однако опытные пользователи могут предпочитать интерфейсы с большой экранной плотностью.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R="0" lvl="0" indent="3635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Информация на экране может быть сгруппирована и упорядочена в значимые части. Это может быть достигнуто использованием кадров (фреймов), методов типа цветового кодирования, рамок, негативного изображения или других методов для привлечения внимания.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42876" y="928670"/>
            <a:ext cx="8715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Существует ряд навигационных средств и приемов, которые помогают пользователю ориентироваться в системе. Они включают использование заголовков страниц для каждого экрана, номеров страниц, строк и столбцов, отображение текущего имени файла вверху экрана.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Тип системы навигации зависит от принятого стиля интерфейса. Для интерфейсов языка команд существует очень мало способов обеспечения полноценной навигации. В интерфейсах с меню можно использовать иерархически структурированное меню. Диалоговые интерфейсы сами по себе защищают пользователя от ошибочных действий. Информация состояния обычно отображается внизу экрана и содержит в себе данные о количестве записей, числе обработанных единиц, процессе печати, очереди печати и т.д.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39463"/>
            <a:ext cx="7283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Общие принципы проектирования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20" y="1428736"/>
            <a:ext cx="8786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Для привлечения внимания к каким либо элементам интерфейса можно воспользоваться выделением этих элементов большей яркостью на фоне других, более темных. </a:t>
            </a:r>
          </a:p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Однако важно не переусердствовать с этим методом, поскольку большое количество ярких элементов способно вызвать дискомфорт у пользователя и можно получить обратный эффект - перегрузку интерфейса. </a:t>
            </a:r>
          </a:p>
          <a:p>
            <a:pPr marR="0" lvl="0" indent="3635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Применять этот метод следует только при необходимости.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2926" y="156969"/>
            <a:ext cx="75597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i="1" dirty="0" smtClean="0">
                <a:solidFill>
                  <a:schemeClr val="bg1"/>
                </a:solidFill>
                <a:latin typeface="Calibri" pitchFamily="34" charset="0"/>
                <a:ea typeface="TimesNewRomanPS-BoldMT" charset="-128"/>
                <a:cs typeface="Times New Roman" pitchFamily="18" charset="0"/>
              </a:rPr>
              <a:t>Выделение элементов интерфейса яркостью</a:t>
            </a:r>
            <a:endParaRPr lang="ru-RU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Цвет может улучшить интерфейс, но для многих систем использование цвета практически не влияет на эффективность работы пользователя. Основное назначение цвета - создание интерфейсов, более интересных для пользователей; однако имеются случаи, когда цвет может помочь проектировщику интерфейса.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Особенно это эффективно при группировке информации, выделении различий между информацией или простых сообщений (ошибки, состояния и т.д.).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Цвет - мощный визуальный инструмент, и применять его надо очень осторожно, чтобы не вызвать у пользователя дискомфорт от ошибочных цветовых комбинаций.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42852"/>
            <a:ext cx="480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Использование цвета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Данные на экране следует располагать таким образом, чтобы пользователь знал, где найти и где ожидать вывода необходимой информации: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■ информация, на которую следует немедленно обратить внимание, должна всегда отображаться на видном месте, чтобы захватить внимание пользователя (например, предупреждающие сообщения и сообщения об ошибках);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■ не очень часто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востребуемая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 информация (например, справка) не должна отображаться, но должна быть доступна по необходимости. Например, иконка «справки» или соответствующая опция меню должна быть доступна на каждом экране.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-142900"/>
            <a:ext cx="442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  <a:ea typeface="TimesNewRomanPS-BoldMT" charset="-128"/>
                <a:cs typeface="Times New Roman" pitchFamily="18" charset="0"/>
              </a:rPr>
              <a:t>Непротиворечивость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  <a:ea typeface="TimesNewRomanPS-BoldMT" charset="-128"/>
                <a:cs typeface="Times New Roman" pitchFamily="18" charset="0"/>
              </a:rPr>
              <a:t>и стандартизация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14282" y="1000108"/>
            <a:ext cx="88582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Принципы, которыми необходимо руководствоваться при создании текстовых диалогов и отображений: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текст в нижнем регистре читается приблизительно на 13% быстрее, чем текст, напечатанный полностью в верхнем регистре;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символы верхнего регистра наиболее эффективны для передачи информации, которая должна привлечь внимание. Не используйте верхний регистр, если вы не хотите выделять какую-либо информацию;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выровненный по правому краю текст труднее читать, чем равномерно распределенный текст 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невыровненным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правым полем;</a:t>
            </a: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оптимальный интервал между строками равен или немного больше, чем высота символов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39463"/>
            <a:ext cx="3826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Тексты и диалоги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2844" y="857232"/>
            <a:ext cx="87868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Необходимый элемент автоматизированной системы - меню, позволяющее пользователю выполнять задачи внутри приложения и управлять процессом решения.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Меню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- набор опций, отображаемых на экране, где пользователи могут выбирать и выполнять действия, тем самым производя изменения в состоянии интерфейса.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Достоинство меню в том, что пользователи не должны помнить название элемента или действия, которое они хотят выполнить, они должны только распознать его среди пунктов меню. Таким образом, меню может использовать даже неопытный пользователь.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Меню может занимать много экранного места, но решением этой проблемы может быть использование всплывающего или ниспадающего меню, которое вызывается щелчком по пиктограмме, строке меню или другому объекту.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264" y="214290"/>
            <a:ext cx="14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Меню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42876" y="846498"/>
            <a:ext cx="88582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Принципы проектирования меню:</a:t>
            </a: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■ структура меню должна соответствовать структуре решаемой системой задачи; организация меню должна отразить наиболее эффективную последовательность шагов, ведущих к решению поставленной задачи;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■ пункты меню должны быть краткими, грамматически правильными и соответствовать своему заголовку. Порядок пунктов меню выбирается в соответствии с соглашением, частотой и порядком использования, а также в зависимости от потребностей задачи или пользователя;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■ выбор пунктов меню должен быть обеспечен несколькими способами — с помощью клавиатуры, с помощью мыши и через другие объекты пользовательского интерфейса. Важно зафиксировать легко запоминаемые сочетания клавиш для более быстрого доступа к пунктам меню, поскольку это очень экономит время.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71438" y="785794"/>
            <a:ext cx="9001156" cy="57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Это основной элемент интерфейса. Назначение форм - удобный ввод и просмотр данных, состояния, сообщений автоматизированной системы.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Основные принципы проектирования форм: 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форма проектируется для более удобного, понятного и быстрого решения поставленной задачи;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размещение информационных единиц на пространстве формы должно соответствовать логике ее будущего использования: это зависит от необходимой последовательности доступа к информационным единицам, частоты их использования, а также от относительной важности элементов;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важно использовать незаполненное пространство, чтобы создать равновесие и симметрию среди информационных элементов формы, для фиксации внимания пользователя в нужном направлении;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логические группы элементов необходимо отделять пробелами, строками, цветовыми или другими визуальными средствами;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взаимозависимые или связанные элементы должны отображаться в одной форме.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5140" y="142852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Формы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1438" y="928670"/>
            <a:ext cx="892971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7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Для отдельных полей заголовок должен быть выровнен по левому краю; для полей списков заголовок должен быть выше и левее по отношению к основному полю; числовые поля выравниваются по правому полю.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7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Длинные колоночные поля или длинные столбцы информационных единиц с одиночными полями необходимо объединять в группы по пять элементов, разделяемых пустой строкой, - это помогает пользователю мысленно обрабатывать информацию по выделенным группам.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7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В формах с большим количеством информации важно использовать названия разделов, которые однозначно свидетельствуют о характере принадлежащей им информации.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7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Заголовки должны быть краткими, знакомыми и содержательными. Поля, необязательные для заполнения либо не имеющие особой важности, должны отличаться визуально (цветом или другими эффектами) от полей важных и обязательных для заполнения.</a:t>
            </a:r>
            <a:endParaRPr kumimoji="0" lang="ru-RU" sz="217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42852"/>
            <a:ext cx="5706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Дизайн заголовков и полей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857232"/>
            <a:ext cx="7500926" cy="5625695"/>
          </a:xfrm>
          <a:prstGeom prst="rect">
            <a:avLst/>
          </a:prstGeom>
        </p:spPr>
      </p:pic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1" y="1615377"/>
            <a:ext cx="2000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libri" pitchFamily="34" charset="0"/>
                <a:ea typeface="TimesNewRomanPS-BoldMT" charset="-128"/>
                <a:cs typeface="Times New Roman" pitchFamily="18" charset="0"/>
              </a:rPr>
              <a:t>Правило </a:t>
            </a:r>
          </a:p>
          <a:p>
            <a:r>
              <a:rPr lang="ru-RU" sz="2800" b="1" i="1" dirty="0" err="1" smtClean="0">
                <a:latin typeface="Calibri" pitchFamily="34" charset="0"/>
                <a:ea typeface="TimesNewRomanPS-BoldMT" charset="-128"/>
                <a:cs typeface="Times New Roman" pitchFamily="18" charset="0"/>
              </a:rPr>
              <a:t>эффектив</a:t>
            </a:r>
            <a:r>
              <a:rPr lang="ru-RU" sz="2800" b="1" i="1" dirty="0" smtClean="0">
                <a:latin typeface="Calibri" pitchFamily="34" charset="0"/>
                <a:ea typeface="TimesNewRomanPS-BoldMT" charset="-128"/>
                <a:cs typeface="Times New Roman" pitchFamily="18" charset="0"/>
              </a:rPr>
              <a:t>-</a:t>
            </a:r>
          </a:p>
          <a:p>
            <a:r>
              <a:rPr lang="ru-RU" sz="2800" b="1" i="1" dirty="0" err="1" smtClean="0">
                <a:latin typeface="Calibri" pitchFamily="34" charset="0"/>
                <a:ea typeface="TimesNewRomanPS-BoldMT" charset="-128"/>
                <a:cs typeface="Times New Roman" pitchFamily="18" charset="0"/>
              </a:rPr>
              <a:t>ности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4429132"/>
            <a:ext cx="3619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libri" pitchFamily="34" charset="0"/>
                <a:ea typeface="TimesNewRomanPS-BoldMT" charset="-128"/>
                <a:cs typeface="Times New Roman" pitchFamily="18" charset="0"/>
              </a:rPr>
              <a:t>Правило непрерывного развития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3" y="1643050"/>
            <a:ext cx="242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libri" pitchFamily="34" charset="0"/>
                <a:ea typeface="TimesNewRomanPS-BoldMT" charset="-128"/>
                <a:cs typeface="Times New Roman" pitchFamily="18" charset="0"/>
              </a:rPr>
              <a:t>Правило доступности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4401459"/>
            <a:ext cx="2357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libri" pitchFamily="34" charset="0"/>
              </a:rPr>
              <a:t>Правило соблюдения контекста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928670"/>
            <a:ext cx="85725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Следует обеспечить ввод значений по умолчанию во все поля, которые это допускают и где такая функция не будет раздражать пользователя. Можно назначить клавиши или коды для ввода часто повторяющихся значений. Входные данные должны быть значимыми и общепринятыми. Не следует объединять поля ввода чисел и символов, поскольку числовые и алфавитные клавиши находятся неудобно относительно друг друга на клавиатуре.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Необходимо исключить частое переключение между верхним и нижним регистрами для ускорения ввода данных. Нельзя требовать от пользователя ввода незначимых цифр (например, вместо 00000010 пользователь должен ввести только 10).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Аналогично, нельзя требовать от пользователя ввести информацию, которая была предварительно введена или которая может быть автоматически получена из системы. Желательно использовать значения по умолчанию, чтобы минимизировать процесс ввода информации.</a:t>
            </a:r>
            <a:endParaRPr kumimoji="0" lang="ru-RU" sz="21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214290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Форматы ввода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1438" y="1285860"/>
            <a:ext cx="8929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Навигация обеспечивает пользователю возможность перемещаться между различными экранами, информационными единицами и подпрограммами в автоматизированной системе.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В полноценной системе пользователь всегда может получить информацию о состоянии системы, о процессе выполнения или активной подпрограмме.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-142900"/>
            <a:ext cx="626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Организация системы навигации и системы отображения состояний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b="1" dirty="0" smtClean="0">
                <a:latin typeface="Calibri" pitchFamily="34" charset="0"/>
              </a:rPr>
              <a:t>Сообщения необходимы для направления действий пользователя в нужную сторону, подсказок и предупреждений при выполнении необходимых действий на пути решения задачи. </a:t>
            </a:r>
          </a:p>
          <a:p>
            <a:pPr indent="360363" algn="just"/>
            <a:endParaRPr lang="ru-RU" sz="2400" b="1" dirty="0" smtClean="0">
              <a:latin typeface="Calibri" pitchFamily="34" charset="0"/>
            </a:endParaRPr>
          </a:p>
          <a:p>
            <a:pPr indent="360363" algn="just"/>
            <a:r>
              <a:rPr lang="ru-RU" sz="2400" b="1" dirty="0" smtClean="0">
                <a:latin typeface="Calibri" pitchFamily="34" charset="0"/>
              </a:rPr>
              <a:t>Они также включают в себя подтверждения действий со стороны пользователя и подтверждения со стороны системы, что задачи выполнены успешно либо по каким-то причинам не выполнены. Сообщения могут быть выведены в форме диалога, экранных заставок и т.п. 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39463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</a:rPr>
              <a:t>Проектирование сообщений</a:t>
            </a:r>
            <a:endParaRPr lang="ru-RU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42876" y="1142984"/>
            <a:ext cx="8858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Сообщения могут предложить пользователю: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выбрать из предложенных альтернатив опцию или набор опций;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ввести информацию;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выбрать опцию из набора опций, которые могут изменяться в зависимости от текущего контекста;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■ подтвердить фрагмент введенной информации перед продолжением ввода.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1285860"/>
            <a:ext cx="85725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   Система должна быть настолько понятной, чтобы пользователь, никогда раньше не видевший ее, но хорошо разбирающийся в предметной области, мог без всякого обучения начать ее использовать.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TimesNewRomanPS-BoldMT" charset="-12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   Это правило служит некоторым идеалом, к которому надо стремиться, поскольку на практике достичь такой степени доступности почти никогда не удается.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TimesNewRomanPS-BoldMT" charset="-128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Тем не менее, специалисты продолжают делать в этом направлении все возможное.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3858" y="214290"/>
            <a:ext cx="4924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 charset="-128"/>
                <a:cs typeface="Times New Roman" pitchFamily="18" charset="0"/>
              </a:rPr>
              <a:t>Правило доступности</a:t>
            </a:r>
            <a:r>
              <a:rPr lang="ru-RU" sz="3600" b="1" dirty="0" smtClean="0">
                <a:solidFill>
                  <a:schemeClr val="bg1"/>
                </a:solidFill>
                <a:latin typeface="Calibri" pitchFamily="34" charset="0"/>
                <a:ea typeface="TimesNewRomanPS-BoldMT" charset="-128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225689"/>
            <a:ext cx="85725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   Система не должна препятствовать эффективной работе опытных пользователей, работающих с ней долгое время.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TimesNewRomanPS-BoldMT" charset="-128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   Очевидным примером нарушения этого правила является нацеленность системы только на новичков, использование средств, которые хорошо подходят для неопытного пользователя, ограничивая его в возможности сделать что-то не так, но неэффективны для эксперта, который и так знает, что и где ему нужно сделать.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1429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 charset="-128"/>
                <a:cs typeface="Times New Roman" pitchFamily="18" charset="0"/>
              </a:rPr>
              <a:t>Правило эффективности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857232"/>
            <a:ext cx="85725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   Система должна способствовать непрерывному росту знаний, умений и навыков пользователя и приспосабливаться к его меняющемуся опыту.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NewRomanPS-BoldMT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 charset="-128"/>
                <a:cs typeface="Times New Roman" pitchFamily="18" charset="0"/>
              </a:rPr>
              <a:t>Плохие результаты приносит предоставление только базовых возможностей или оставление начинающего пользователя наедине со сложным интерфейсом, которым уверенно пользуются эксперты. Нарушение непрерывности при переходе от одного набора возможностей к другому также приносит неудобства, поскольку пользователь вынужден разбираться с добавленными возможностями в новом контексте.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64" y="21429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 charset="-128"/>
                <a:cs typeface="Times New Roman" pitchFamily="18" charset="0"/>
              </a:rPr>
              <a:t>Правило непрерывного развития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071546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  Система должна быть согласована с контекстом, в котором ей предстоит работать.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  Это правило требует от системы быть работоспособной не «вообще», а именно в том окружении, в котором ею будут пользоваться.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TimesNewRomanPS-BoldMT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-BoldMT"/>
                <a:cs typeface="Times New Roman" pitchFamily="18" charset="0"/>
              </a:rPr>
              <a:t>   В контекст могут входить специфика и объемы входных и выходных данных, тип и цели организаций, в которых система должна работать, уровень пользователей, зашумленность помещений и пр.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14290"/>
            <a:ext cx="686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alibri" pitchFamily="34" charset="0"/>
                <a:ea typeface="TimesNewRomanPS-BoldMT"/>
                <a:cs typeface="Times New Roman" pitchFamily="18" charset="0"/>
              </a:rPr>
              <a:t>Правило соблюдения контекста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92867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</a:rPr>
              <a:t>Принципы разработки пользовательского интерфейса</a:t>
            </a:r>
            <a:endParaRPr lang="ru-RU" sz="36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Picture 3" descr="Картинки по запросу интерфей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14554"/>
            <a:ext cx="6847841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660525" y="110061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047" y="1779931"/>
            <a:ext cx="683082" cy="683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3493" y="4857760"/>
            <a:ext cx="3348507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3493" y="2898636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23493" y="931373"/>
            <a:ext cx="3348507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206062" y="705516"/>
            <a:ext cx="2034862" cy="200910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16721" y="1104196"/>
            <a:ext cx="3348507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206062" y="2636883"/>
            <a:ext cx="2034862" cy="20091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21" t="3097" r="10561" b="62389"/>
          <a:stretch/>
        </p:blipFill>
        <p:spPr>
          <a:xfrm>
            <a:off x="206062" y="4572008"/>
            <a:ext cx="2034862" cy="200910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30461" y="3041720"/>
            <a:ext cx="3348507" cy="1497495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7035485" y="848392"/>
            <a:ext cx="2034862" cy="20091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7035485" y="2777218"/>
            <a:ext cx="2034862" cy="20091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43108" y="1214422"/>
            <a:ext cx="242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Принцип структуризации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3286124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Принцип простоты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85984" y="5357826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Принцип видимости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75830" y="1419896"/>
            <a:ext cx="2982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Принцип толерантности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261753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Принцип повторного использования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82861" y="5050848"/>
            <a:ext cx="3348507" cy="149749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53028" y="5270881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Принцип обратной </a:t>
            </a:r>
          </a:p>
          <a:p>
            <a:r>
              <a:rPr lang="ru-RU" sz="2000" b="1" i="1" dirty="0" smtClean="0"/>
              <a:t>связи</a:t>
            </a:r>
            <a:endParaRPr lang="ru-RU" sz="20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7109138" y="4786322"/>
            <a:ext cx="2034862" cy="200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">
  <a:themeElements>
    <a:clrScheme name="sample 1">
      <a:dk1>
        <a:srgbClr val="000066"/>
      </a:dk1>
      <a:lt1>
        <a:srgbClr val="FFFFFF"/>
      </a:lt1>
      <a:dk2>
        <a:srgbClr val="2256B4"/>
      </a:dk2>
      <a:lt2>
        <a:srgbClr val="DDDDDD"/>
      </a:lt2>
      <a:accent1>
        <a:srgbClr val="189E8E"/>
      </a:accent1>
      <a:accent2>
        <a:srgbClr val="FFCC66"/>
      </a:accent2>
      <a:accent3>
        <a:srgbClr val="FFFFFF"/>
      </a:accent3>
      <a:accent4>
        <a:srgbClr val="000056"/>
      </a:accent4>
      <a:accent5>
        <a:srgbClr val="ABCCC6"/>
      </a:accent5>
      <a:accent6>
        <a:srgbClr val="E7B95C"/>
      </a:accent6>
      <a:hlink>
        <a:srgbClr val="58A2EC"/>
      </a:hlink>
      <a:folHlink>
        <a:srgbClr val="9964A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2256B4"/>
        </a:dk2>
        <a:lt2>
          <a:srgbClr val="DDDDDD"/>
        </a:lt2>
        <a:accent1>
          <a:srgbClr val="189E8E"/>
        </a:accent1>
        <a:accent2>
          <a:srgbClr val="FFCC66"/>
        </a:accent2>
        <a:accent3>
          <a:srgbClr val="FFFFFF"/>
        </a:accent3>
        <a:accent4>
          <a:srgbClr val="000056"/>
        </a:accent4>
        <a:accent5>
          <a:srgbClr val="ABCCC6"/>
        </a:accent5>
        <a:accent6>
          <a:srgbClr val="E7B95C"/>
        </a:accent6>
        <a:hlink>
          <a:srgbClr val="58A2EC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3487C0"/>
        </a:dk2>
        <a:lt2>
          <a:srgbClr val="DDDDDD"/>
        </a:lt2>
        <a:accent1>
          <a:srgbClr val="224CB6"/>
        </a:accent1>
        <a:accent2>
          <a:srgbClr val="CC9900"/>
        </a:accent2>
        <a:accent3>
          <a:srgbClr val="FFFFFF"/>
        </a:accent3>
        <a:accent4>
          <a:srgbClr val="002A56"/>
        </a:accent4>
        <a:accent5>
          <a:srgbClr val="ABB2D7"/>
        </a:accent5>
        <a:accent6>
          <a:srgbClr val="B98A00"/>
        </a:accent6>
        <a:hlink>
          <a:srgbClr val="54B052"/>
        </a:hlink>
        <a:folHlink>
          <a:srgbClr val="587D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2A7F86"/>
        </a:dk2>
        <a:lt2>
          <a:srgbClr val="DDDDDD"/>
        </a:lt2>
        <a:accent1>
          <a:srgbClr val="808080"/>
        </a:accent1>
        <a:accent2>
          <a:srgbClr val="CCCC00"/>
        </a:accent2>
        <a:accent3>
          <a:srgbClr val="FFFFFF"/>
        </a:accent3>
        <a:accent4>
          <a:srgbClr val="000056"/>
        </a:accent4>
        <a:accent5>
          <a:srgbClr val="C0C0C0"/>
        </a:accent5>
        <a:accent6>
          <a:srgbClr val="B9B900"/>
        </a:accent6>
        <a:hlink>
          <a:srgbClr val="009FCE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</Template>
  <TotalTime>94</TotalTime>
  <Words>1989</Words>
  <Application>Microsoft Office PowerPoint</Application>
  <PresentationFormat>Экран (4:3)</PresentationFormat>
  <Paragraphs>145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16</vt:lpstr>
      <vt:lpstr>Проектирование интерфейса пользователя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</dc:creator>
  <cp:lastModifiedBy>АДМИН</cp:lastModifiedBy>
  <cp:revision>13</cp:revision>
  <dcterms:created xsi:type="dcterms:W3CDTF">2017-11-21T10:49:56Z</dcterms:created>
  <dcterms:modified xsi:type="dcterms:W3CDTF">2017-11-28T19:33:49Z</dcterms:modified>
</cp:coreProperties>
</file>