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3"/>
  </p:sldMasterIdLst>
  <p:sldIdLst>
    <p:sldId id="256" r:id="rId4"/>
    <p:sldId id="260" r:id="rId5"/>
    <p:sldId id="294" r:id="rId6"/>
    <p:sldId id="289" r:id="rId7"/>
    <p:sldId id="282" r:id="rId8"/>
    <p:sldId id="295" r:id="rId9"/>
    <p:sldId id="288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263" r:id="rId18"/>
    <p:sldId id="303" r:id="rId19"/>
    <p:sldId id="304" r:id="rId20"/>
    <p:sldId id="264" r:id="rId21"/>
    <p:sldId id="305" r:id="rId22"/>
    <p:sldId id="306" r:id="rId23"/>
    <p:sldId id="266" r:id="rId24"/>
    <p:sldId id="307" r:id="rId25"/>
    <p:sldId id="308" r:id="rId26"/>
    <p:sldId id="309" r:id="rId27"/>
    <p:sldId id="267" r:id="rId28"/>
    <p:sldId id="268" r:id="rId29"/>
    <p:sldId id="269" r:id="rId30"/>
    <p:sldId id="310" r:id="rId31"/>
    <p:sldId id="311" r:id="rId3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4623"/>
    <a:srgbClr val="003A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86491" autoAdjust="0"/>
  </p:normalViewPr>
  <p:slideViewPr>
    <p:cSldViewPr>
      <p:cViewPr varScale="1">
        <p:scale>
          <a:sx n="113" d="100"/>
          <a:sy n="113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/>
              <a:t>Образец заголовка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4BCEFB6F-2372-454D-8007-495EF5B1095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0D5FC-BA08-490F-945F-A316E9ACDC7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5CC08-35AF-4145-8695-FF0A35625DA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F9598-4921-44B7-90E9-431D1533D81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311C2-326E-4CEB-9991-2A6C06CCE36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C45DF-5CC6-448D-990B-509A5CE65AE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B030C-C532-4E14-B4F8-8CEEE27F739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034E8-F6BB-4FCB-965E-089EFE9C291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601B4-6699-486B-BA17-95620B9E9144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63A5B-0807-41C9-8BE4-9F2E181E38D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9F266-7E02-4E45-8188-988A79EC9C1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DE31B-B79D-4366-BDDB-7EACB4F5E8A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itchFamily="18" charset="0"/>
              </a:defRPr>
            </a:lvl1pPr>
          </a:lstStyle>
          <a:p>
            <a:fld id="{0C153967-9AC5-4C99-A1FA-72E1835620CE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60648"/>
            <a:ext cx="8748464" cy="2520950"/>
          </a:xfrm>
        </p:spPr>
        <p:txBody>
          <a:bodyPr/>
          <a:lstStyle/>
          <a:p>
            <a:pPr algn="ctr" rtl="1" eaLnBrk="1" hangingPunct="1"/>
            <a:r>
              <a:rPr lang="ru-RU" altLang="ru-RU" sz="5400" dirty="0" smtClean="0">
                <a:solidFill>
                  <a:srgbClr val="0000FF"/>
                </a:solidFill>
              </a:rPr>
              <a:t> </a:t>
            </a:r>
            <a:r>
              <a:rPr lang="ru-RU" altLang="ru-RU" sz="5400" b="1" dirty="0" smtClean="0">
                <a:solidFill>
                  <a:srgbClr val="0000FF"/>
                </a:solidFill>
              </a:rPr>
              <a:t>Моделирование данных.</a:t>
            </a:r>
            <a:br>
              <a:rPr lang="ru-RU" altLang="ru-RU" sz="5400" b="1" dirty="0" smtClean="0">
                <a:solidFill>
                  <a:srgbClr val="0000FF"/>
                </a:solidFill>
              </a:rPr>
            </a:br>
            <a:r>
              <a:rPr lang="ru-RU" altLang="ru-RU" sz="5400" b="1" dirty="0" smtClean="0">
                <a:solidFill>
                  <a:srgbClr val="0000FF"/>
                </a:solidFill>
              </a:rPr>
              <a:t> Модель «</a:t>
            </a:r>
            <a:r>
              <a:rPr lang="ru-RU" altLang="ru-RU" sz="5400" b="1" i="1" dirty="0" smtClean="0">
                <a:solidFill>
                  <a:srgbClr val="0000FF"/>
                </a:solidFill>
              </a:rPr>
              <a:t>сущность-связь</a:t>
            </a:r>
            <a:r>
              <a:rPr lang="ru-RU" altLang="ru-RU" sz="5400" b="1" dirty="0" smtClean="0">
                <a:solidFill>
                  <a:srgbClr val="0000FF"/>
                </a:solidFill>
              </a:rPr>
              <a:t>»</a:t>
            </a:r>
          </a:p>
        </p:txBody>
      </p:sp>
      <p:sp>
        <p:nvSpPr>
          <p:cNvPr id="3076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Картинки по запросу диаграммы «сущность—связь»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492896"/>
            <a:ext cx="5184576" cy="28523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2656"/>
            <a:ext cx="8136135" cy="51069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Три типа бинарных связей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Обозначение средствами в </a:t>
            </a:r>
            <a:r>
              <a:rPr lang="en-US" altLang="ru-RU" sz="2000" b="1" dirty="0" smtClean="0">
                <a:latin typeface="Times New Roman" pitchFamily="18" charset="0"/>
                <a:cs typeface="Times New Roman" pitchFamily="18" charset="0"/>
              </a:rPr>
              <a:t>UML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- диаграммах: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Связь 1:1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(«один к одному»)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обозначается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Связь 1:N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(«один к N» или «один ко многим»)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Связь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N:M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(читается «N к М» или «многие ко многим»)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Связь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обладания в обобщенном виде, когда не указан конкретный тип</a:t>
            </a:r>
            <a:endParaRPr lang="en-US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связи</a:t>
            </a:r>
            <a:r>
              <a:rPr lang="ru-RU" altLang="ru-RU" sz="2000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000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000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Числа внутри ромба, символизирующего связь, обозначают максимальное количество сущностей на каждой стороне связи. Эти 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ограничения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называются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максимальными кардинальными числами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совокупность из двух таких ограничений для обеих сторон связи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называется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максимальной кардинальностью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i="1" dirty="0" err="1" smtClean="0">
                <a:latin typeface="Times New Roman" pitchFamily="18" charset="0"/>
                <a:cs typeface="Times New Roman" pitchFamily="18" charset="0"/>
              </a:rPr>
              <a:t>maximum</a:t>
            </a: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i="1" dirty="0" err="1" smtClean="0">
                <a:latin typeface="Times New Roman" pitchFamily="18" charset="0"/>
                <a:cs typeface="Times New Roman" pitchFamily="18" charset="0"/>
              </a:rPr>
              <a:t>cardinality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) связи</a:t>
            </a:r>
            <a:r>
              <a:rPr lang="uk-UA" alt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340768"/>
            <a:ext cx="457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98884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708920"/>
            <a:ext cx="5762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3717032"/>
            <a:ext cx="5048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-21679"/>
            <a:ext cx="8229600" cy="5322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 бинарных связей: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1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98438" eaLnBrk="1" hangingPunct="1">
              <a:buFont typeface="Wingdings" pitchFamily="2" charset="2"/>
              <a:buNone/>
            </a:pPr>
            <a:r>
              <a:rPr lang="ru-RU" alt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 – бинарная связь 1:1, </a:t>
            </a:r>
          </a:p>
          <a:p>
            <a:pPr indent="198438" eaLnBrk="1" hangingPunct="1">
              <a:buFont typeface="Wingdings" pitchFamily="2" charset="2"/>
              <a:buNone/>
            </a:pPr>
            <a:r>
              <a:rPr lang="ru-RU" alt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 – бинарная связь 1:N, </a:t>
            </a:r>
          </a:p>
          <a:p>
            <a:pPr indent="198438" eaLnBrk="1" hangingPunct="1">
              <a:buFont typeface="Wingdings" pitchFamily="2" charset="2"/>
              <a:buNone/>
            </a:pPr>
            <a:r>
              <a:rPr lang="ru-RU" alt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 – бинарная связь N:M,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 – представление связи с помощью разветвлений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2060848"/>
            <a:ext cx="4680519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27"/>
            <a:ext cx="8229600" cy="1139825"/>
          </a:xfrm>
        </p:spPr>
        <p:txBody>
          <a:bodyPr/>
          <a:lstStyle/>
          <a:p>
            <a:pPr eaLnBrk="1" hangingPunct="1"/>
            <a:r>
              <a:rPr lang="ru-RU" altLang="ru-RU" sz="4000" b="1" dirty="0" smtClean="0">
                <a:solidFill>
                  <a:srgbClr val="0000FF"/>
                </a:solidFill>
              </a:rPr>
              <a:t>      Диаграммы «сущность-связь»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08720"/>
            <a:ext cx="8352928" cy="522128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       Схемы бинарных связей, изображенных выше,    называются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диаграммами «сущность-связь»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или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ER-диаграммами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entity-relationship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diagrams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ER-diagrams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0" indent="355600" algn="just"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Для указания </a:t>
            </a:r>
            <a:r>
              <a:rPr lang="ru-RU" alt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минимальной кардинальности</a:t>
            </a:r>
            <a:r>
              <a:rPr lang="ru-RU" altLang="ru-RU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200" i="1" dirty="0" err="1" smtClean="0">
                <a:latin typeface="Times New Roman" pitchFamily="18" charset="0"/>
                <a:cs typeface="Times New Roman" pitchFamily="18" charset="0"/>
              </a:rPr>
              <a:t>minimum</a:t>
            </a:r>
            <a:r>
              <a:rPr lang="ru-RU" alt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i="1" dirty="0" err="1" smtClean="0">
                <a:latin typeface="Times New Roman" pitchFamily="18" charset="0"/>
                <a:cs typeface="Times New Roman" pitchFamily="18" charset="0"/>
              </a:rPr>
              <a:t>cardinality</a:t>
            </a:r>
            <a:r>
              <a:rPr lang="ru-RU" altLang="ru-RU" sz="2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 существует несколько способов.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 связи с указанной минимальной кардинальностью</a:t>
            </a:r>
            <a:r>
              <a:rPr lang="ru-RU" alt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5364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4680520"/>
            <a:ext cx="6191692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0784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Связи между сущностями одного и того же класса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называются иногда 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рекурсивными связями</a:t>
            </a:r>
            <a:endParaRPr lang="ru-RU" alt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recursive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544" y="2280581"/>
            <a:ext cx="4680744" cy="395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2228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Изображение атрибутов в диаграммах        «сущность-связь»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В некоторых версиях ER-диаграмм </a:t>
            </a:r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атрибуты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обозначаются </a:t>
            </a:r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эллипсами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соединенными с сущностью или связью, которой они принадлежат</a:t>
            </a:r>
            <a:r>
              <a:rPr lang="ru-RU" altLang="ru-RU" dirty="0" smtClean="0"/>
              <a:t>. </a:t>
            </a:r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287" y="3140968"/>
            <a:ext cx="7213105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20501" y="260648"/>
            <a:ext cx="6119851" cy="4079900"/>
          </a:xfrm>
          <a:noFill/>
        </p:spPr>
      </p:pic>
      <p:sp>
        <p:nvSpPr>
          <p:cNvPr id="18436" name="Rectangle 26"/>
          <p:cNvSpPr>
            <a:spLocks noChangeArrowheads="1"/>
          </p:cNvSpPr>
          <p:nvPr/>
        </p:nvSpPr>
        <p:spPr bwMode="auto">
          <a:xfrm>
            <a:off x="395536" y="4752886"/>
            <a:ext cx="8313936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57200" eaLnBrk="1" hangingPunct="1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   Изображение свойств на диаграммах «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сущость-связь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indent="457200" eaLnBrk="1" hangingPunct="1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указание на диаграмме;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– отдельное перечисление.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895850"/>
          </a:xfrm>
        </p:spPr>
        <p:txBody>
          <a:bodyPr/>
          <a:lstStyle/>
          <a:p>
            <a:pPr marL="0" indent="355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Слабые сущности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weak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entity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dirty="0" smtClean="0"/>
              <a:t>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сущности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, которые могут существовать в базе данных только в том случае, если в ней присутствует сущность некоторого другого типа.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55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Сущность, не являющаяся слабой, называется           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сильной сущностью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strong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entity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Идентификационно-зависимые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сущности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ID-dependent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entities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) - это такие сущности, идентификаторы которых содержат идентификатор другой сущности.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0784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Слабые сущности: </a:t>
            </a:r>
          </a:p>
          <a:p>
            <a:pPr indent="-165100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а –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пример слабой сущности,</a:t>
            </a:r>
          </a:p>
          <a:p>
            <a:pPr indent="-165100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б –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идентификационно-зависимой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сущности.</a:t>
            </a:r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1988841"/>
            <a:ext cx="8012280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075240" cy="5078412"/>
          </a:xfrm>
        </p:spPr>
        <p:txBody>
          <a:bodyPr/>
          <a:lstStyle/>
          <a:p>
            <a:pPr marL="0" indent="355600" algn="just"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     Чтобы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сущность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можно было отнести к разряду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слабых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она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должна логически зависеть от другой сущности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Пример обязательных сущностей </a:t>
            </a:r>
          </a:p>
        </p:txBody>
      </p:sp>
      <p:pic>
        <p:nvPicPr>
          <p:cNvPr id="21508" name="Pictur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8599" y="2780928"/>
            <a:ext cx="7866385" cy="33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44624"/>
            <a:ext cx="8003232" cy="5294312"/>
          </a:xfrm>
        </p:spPr>
        <p:txBody>
          <a:bodyPr/>
          <a:lstStyle/>
          <a:p>
            <a:pPr marL="0" indent="355600" algn="just" eaLnBrk="1" hangingPunct="1"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Многозначные атрибуты</a:t>
            </a:r>
            <a:r>
              <a:rPr lang="ru-RU" alt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представляются в модели «сущность-связь» путем создания новой слабой сущности и построения связи вида «один ко многим».</a:t>
            </a:r>
            <a:endParaRPr lang="ru-RU" alt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ctr" eaLnBrk="1" hangingPunct="1">
              <a:buFont typeface="Wingdings" pitchFamily="2" charset="2"/>
              <a:buNone/>
            </a:pPr>
            <a:endParaRPr lang="ru-RU" alt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Представление многозначных атрибутов с помощью слабых сущностей  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2383366"/>
            <a:ext cx="6120680" cy="414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2"/>
          <p:cNvSpPr>
            <a:spLocks noChangeArrowheads="1"/>
          </p:cNvSpPr>
          <p:nvPr/>
        </p:nvSpPr>
        <p:spPr bwMode="auto">
          <a:xfrm>
            <a:off x="395609" y="44624"/>
            <a:ext cx="84248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4000" b="1" dirty="0">
                <a:solidFill>
                  <a:srgbClr val="0000FF"/>
                </a:solidFill>
                <a:latin typeface="Garamond" pitchFamily="18" charset="0"/>
              </a:rPr>
              <a:t>Элементы модели «сущность-связь»</a:t>
            </a:r>
          </a:p>
        </p:txBody>
      </p:sp>
      <p:sp>
        <p:nvSpPr>
          <p:cNvPr id="5123" name="Rectangle 64"/>
          <p:cNvSpPr>
            <a:spLocks noGrp="1" noChangeArrowheads="1"/>
          </p:cNvSpPr>
          <p:nvPr>
            <p:ph type="body" idx="1"/>
          </p:nvPr>
        </p:nvSpPr>
        <p:spPr>
          <a:xfrm>
            <a:off x="827584" y="692696"/>
            <a:ext cx="7848872" cy="5040312"/>
          </a:xfrm>
        </p:spPr>
        <p:txBody>
          <a:bodyPr/>
          <a:lstStyle/>
          <a:p>
            <a:pPr marL="571500" indent="-571500" eaLnBrk="1" hangingPunct="1">
              <a:spcBef>
                <a:spcPts val="0"/>
              </a:spcBef>
              <a:buSzPct val="130000"/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Сущность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39788" lvl="1" indent="-4953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Класс сущностей </a:t>
            </a: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39788" lvl="1" indent="-4953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Экземпляр сущности </a:t>
            </a: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spcBef>
                <a:spcPts val="0"/>
              </a:spcBef>
              <a:buSzPct val="130000"/>
              <a:buFont typeface="Wingdings" pitchFamily="2" charset="2"/>
              <a:buNone/>
            </a:pP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spcBef>
                <a:spcPts val="0"/>
              </a:spcBef>
              <a:buSzPct val="130000"/>
              <a:buFont typeface="Wingdings" pitchFamily="2" charset="2"/>
              <a:buNone/>
            </a:pP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Атрибуты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39788" lvl="1" indent="-495300" eaLnBrk="1" hangingPunct="1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Композитные атрибуты </a:t>
            </a: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39788" lvl="1" indent="-495300" eaLnBrk="1" hangingPunct="1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Многозначные атрибуты </a:t>
            </a: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spcBef>
                <a:spcPts val="0"/>
              </a:spcBef>
              <a:buSzPct val="130000"/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571500" indent="-571500" eaLnBrk="1" hangingPunct="1">
              <a:spcBef>
                <a:spcPts val="0"/>
              </a:spcBef>
              <a:buSzPct val="130000"/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Идентификаторы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39788" lvl="1" indent="-495300" eaLnBrk="1" hangingPunct="1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Уникальны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неуникальные</a:t>
            </a:r>
          </a:p>
          <a:p>
            <a:pPr marL="839788" lvl="1" indent="-495300" eaLnBrk="1" hangingPunct="1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Композитные</a:t>
            </a:r>
          </a:p>
          <a:p>
            <a:pPr marL="571500" indent="-5715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571500" indent="-5715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Связи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39788" lvl="1" indent="-495300" eaLnBrk="1" hangingPunct="1">
              <a:spcBef>
                <a:spcPts val="0"/>
              </a:spcBef>
              <a:buSzPct val="65000"/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Классы связей </a:t>
            </a: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39788" lvl="1" indent="-495300" eaLnBrk="1" hangingPunct="1">
              <a:spcBef>
                <a:spcPts val="0"/>
              </a:spcBef>
              <a:buSzPct val="65000"/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Экземпляры связей </a:t>
            </a:r>
          </a:p>
          <a:p>
            <a:pPr marL="839788" lvl="1" indent="-495300" eaLnBrk="1" hangingPunct="1">
              <a:spcBef>
                <a:spcPts val="0"/>
              </a:spcBef>
              <a:buSzPct val="65000"/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- Рекурсивные связи</a:t>
            </a:r>
            <a:r>
              <a:rPr lang="ru-RU" altLang="ru-RU" sz="2400" dirty="0" smtClean="0"/>
              <a:t> </a:t>
            </a:r>
            <a:endParaRPr lang="en-US" altLang="ru-RU" sz="2400" dirty="0" smtClean="0"/>
          </a:p>
          <a:p>
            <a:pPr marL="839788" lvl="1" indent="-495300" eaLnBrk="1" hangingPunct="1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 ER-диаграммы</a:t>
            </a:r>
            <a:br>
              <a:rPr lang="ru-RU" alt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125539"/>
            <a:ext cx="8374164" cy="467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87089"/>
            <a:ext cx="8229600" cy="1139825"/>
          </a:xfrm>
        </p:spPr>
        <p:txBody>
          <a:bodyPr/>
          <a:lstStyle/>
          <a:p>
            <a:pPr algn="ctr" eaLnBrk="1" hangingPunct="1"/>
            <a:r>
              <a:rPr lang="ru-RU" alt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Диаграммы «сущность-связь» </a:t>
            </a:r>
            <a:r>
              <a:rPr lang="ru-RU" alt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стиле UML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776"/>
            <a:ext cx="8229600" cy="5301208"/>
          </a:xfrm>
        </p:spPr>
        <p:txBody>
          <a:bodyPr/>
          <a:lstStyle/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Унифицированный язык моделирования</a:t>
            </a:r>
            <a:endParaRPr lang="en-US" alt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UML, </a:t>
            </a:r>
            <a:r>
              <a:rPr lang="ru-RU" altLang="ru-RU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Unified</a:t>
            </a:r>
            <a:r>
              <a:rPr lang="ru-RU" alt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ru-RU" alt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это набор</a:t>
            </a:r>
            <a:endParaRPr lang="en-US" alt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структур и методик для моделирования и</a:t>
            </a:r>
            <a:endParaRPr lang="en-US" alt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проектирования объектно-ориентированных</a:t>
            </a:r>
            <a:endParaRPr lang="en-US" alt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программ (ООП) и </a:t>
            </a: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приложений</a:t>
            </a:r>
          </a:p>
          <a:p>
            <a:pPr algn="ctr">
              <a:spcBef>
                <a:spcPts val="0"/>
              </a:spcBef>
              <a:buNone/>
            </a:pPr>
            <a:endParaRPr lang="ru-RU" sz="1400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56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Унифицированный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язык моделирования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UML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графическим языком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визуализации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конструирования и документирования систем, в которых большая роль принадлежит программному обеспечению.</a:t>
            </a:r>
          </a:p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endParaRPr lang="ru-RU" alt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Картинки по запросу UM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634779"/>
            <a:ext cx="1140532" cy="1223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640"/>
            <a:ext cx="8229600" cy="1584176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Сущности и связи в 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UML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dirty="0" err="1" smtClean="0">
                <a:latin typeface="Times New Roman" pitchFamily="18" charset="0"/>
                <a:cs typeface="Times New Roman" pitchFamily="18" charset="0"/>
              </a:rPr>
              <a:t>Представления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cs typeface="Times New Roman" pitchFamily="18" charset="0"/>
              </a:rPr>
              <a:t>различных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cs typeface="Times New Roman" pitchFamily="18" charset="0"/>
              </a:rPr>
              <a:t>типов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cs typeface="Times New Roman" pitchFamily="18" charset="0"/>
              </a:rPr>
              <a:t>связей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в UML: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uk-UA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altLang="ru-RU" sz="2400" dirty="0" err="1" smtClean="0">
                <a:latin typeface="Times New Roman" pitchFamily="18" charset="0"/>
                <a:cs typeface="Times New Roman" pitchFamily="18" charset="0"/>
              </a:rPr>
              <a:t>связь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1:1, 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altLang="ru-RU" sz="2400" dirty="0" err="1" smtClean="0">
                <a:latin typeface="Times New Roman" pitchFamily="18" charset="0"/>
                <a:cs typeface="Times New Roman" pitchFamily="18" charset="0"/>
              </a:rPr>
              <a:t>связь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1:N, 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altLang="ru-RU" sz="2400" dirty="0" err="1" smtClean="0">
                <a:latin typeface="Times New Roman" pitchFamily="18" charset="0"/>
                <a:cs typeface="Times New Roman" pitchFamily="18" charset="0"/>
              </a:rPr>
              <a:t>связь</a:t>
            </a:r>
            <a:r>
              <a:rPr lang="uk-UA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2276872"/>
            <a:ext cx="8571635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1480" y="404664"/>
            <a:ext cx="8718992" cy="615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Представление слабых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сущностей</a:t>
            </a:r>
            <a:endParaRPr lang="ru-RU" alt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6494" y="1052736"/>
            <a:ext cx="8099962" cy="4777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2"/>
          <p:cNvSpPr>
            <a:spLocks noChangeArrowheads="1"/>
          </p:cNvSpPr>
          <p:nvPr/>
        </p:nvSpPr>
        <p:spPr bwMode="auto">
          <a:xfrm>
            <a:off x="2193131" y="-31389"/>
            <a:ext cx="4241546" cy="9001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tIns="152352" bIns="38088" anchor="ctr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Представление подтипов</a:t>
            </a:r>
          </a:p>
          <a:p>
            <a:endParaRPr lang="ru-RU" altLang="ru-RU" dirty="0">
              <a:solidFill>
                <a:srgbClr val="C00000"/>
              </a:solidFill>
            </a:endParaRPr>
          </a:p>
        </p:txBody>
      </p:sp>
      <p:pic>
        <p:nvPicPr>
          <p:cNvPr id="29700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126" y="764704"/>
            <a:ext cx="7875314" cy="4791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11"/>
          <p:cNvSpPr>
            <a:spLocks noChangeArrowheads="1"/>
          </p:cNvSpPr>
          <p:nvPr/>
        </p:nvSpPr>
        <p:spPr bwMode="auto">
          <a:xfrm>
            <a:off x="1116013" y="29568"/>
            <a:ext cx="724693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UML-версия диаграммы «сущность-связь» </a:t>
            </a:r>
          </a:p>
        </p:txBody>
      </p:sp>
      <p:pic>
        <p:nvPicPr>
          <p:cNvPr id="30724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4208" y="620688"/>
            <a:ext cx="8442248" cy="58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60648"/>
            <a:ext cx="8229600" cy="46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</a:rPr>
              <a:t>Конструкции ООП, введенные языком UML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67544" y="980231"/>
            <a:ext cx="8208392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3556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30000"/>
              <a:buFont typeface="Wingdings" pitchFamily="2" charset="2"/>
              <a:buChar char="§"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Классы всех сущностей, которые должны храниться в базе данных, помечаются стереотипом</a:t>
            </a:r>
            <a:r>
              <a:rPr lang="uk-UA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Persistent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» (устойчивый) </a:t>
            </a:r>
            <a:endParaRPr lang="en-US" alt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3556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30000"/>
              <a:buFont typeface="Wingdings" pitchFamily="2" charset="2"/>
              <a:buChar char="§"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UML допускает назначение атрибутов классам сущностей </a:t>
            </a:r>
            <a:endParaRPr lang="en-US" alt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3556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30000"/>
              <a:buFont typeface="Wingdings" pitchFamily="2" charset="2"/>
              <a:buChar char="§"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UML использует объектно-ориентированную нотацию для обозначения видимости атрибутов и методов</a:t>
            </a:r>
            <a:endParaRPr lang="en-US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669925" lvl="1" indent="-32543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«+»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открытые</a:t>
            </a:r>
          </a:p>
          <a:p>
            <a:pPr marL="669925" lvl="1" indent="-32543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«#» - защищенными </a:t>
            </a:r>
          </a:p>
          <a:p>
            <a:pPr marL="669925" lvl="1" indent="-325438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«-» - закрытыми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32656"/>
            <a:ext cx="8157592" cy="4530725"/>
          </a:xfrm>
        </p:spPr>
        <p:txBody>
          <a:bodyPr/>
          <a:lstStyle/>
          <a:p>
            <a:pPr marL="0" indent="355600" algn="just" eaLnBrk="1" hangingPunct="1">
              <a:lnSpc>
                <a:spcPct val="90000"/>
              </a:lnSpc>
              <a:buSzPct val="130000"/>
              <a:buFont typeface="Wingdings" pitchFamily="2" charset="2"/>
              <a:buNone/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Открытым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называется такой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атрибут, который может читаться и изменяться любым методом любого объекта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5600" algn="just" eaLnBrk="1" hangingPunct="1">
              <a:lnSpc>
                <a:spcPct val="90000"/>
              </a:lnSpc>
              <a:buSzPct val="130000"/>
              <a:buFont typeface="Wingdings" pitchFamily="2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защищенный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protected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означает, что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атрибут или метод доступен только для методов данного класса и его подклассов.</a:t>
            </a:r>
          </a:p>
          <a:p>
            <a:pPr marL="0" indent="355600" algn="just" eaLnBrk="1" hangingPunct="1">
              <a:lnSpc>
                <a:spcPct val="90000"/>
              </a:lnSpc>
              <a:buSzPct val="130000"/>
              <a:buFont typeface="Wingdings" pitchFamily="2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закрытый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указывает на то, что соответствующий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атрибут или метод доступен только для методов данного класса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5600" algn="just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В UML задаются ограничения и методы. 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alt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625"/>
            <a:ext cx="8229600" cy="864096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Представление классов сущностей в UML </a:t>
            </a:r>
            <a:endParaRPr lang="ru-RU" alt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помощью конструкций ООП 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268760"/>
            <a:ext cx="8537099" cy="4543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71600" y="6519446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ерман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нтный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sz="1600" dirty="0" smtClean="0">
                <a:latin typeface="Times New Roman" pitchFamily="18" charset="0"/>
                <a:cs typeface="Times New Roman" pitchFamily="18" charset="0"/>
              </a:rPr>
              <a:t>постоянный, непрерывный</a:t>
            </a:r>
            <a:endParaRPr lang="vi-V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880" y="476672"/>
            <a:ext cx="8229600" cy="50784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3600" b="1" u="sng" dirty="0" smtClean="0">
                <a:latin typeface="Times New Roman" pitchFamily="18" charset="0"/>
                <a:cs typeface="Times New Roman" pitchFamily="18" charset="0"/>
              </a:rPr>
              <a:t>Сущность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Сущность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b="1" i="1" dirty="0" err="1" smtClean="0">
                <a:latin typeface="Times New Roman" pitchFamily="18" charset="0"/>
                <a:cs typeface="Times New Roman" pitchFamily="18" charset="0"/>
              </a:rPr>
              <a:t>entity</a:t>
            </a: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800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это некоторый объект, идентифицируемый в рабочей среде пользователя, нечто такое, за чем пользователь хотел бы наблюдать.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Обозначение средствами в </a:t>
            </a:r>
            <a:r>
              <a:rPr lang="en-US" altLang="ru-RU" sz="2400" b="1" dirty="0" smtClean="0">
                <a:latin typeface="Times New Roman" pitchFamily="18" charset="0"/>
                <a:cs typeface="Times New Roman" pitchFamily="18" charset="0"/>
              </a:rPr>
              <a:t>UML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- диаграммах: </a:t>
            </a: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Сущность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обозначается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067547" y="4509368"/>
            <a:ext cx="1152525" cy="431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539551" y="1241425"/>
            <a:ext cx="8139311" cy="481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1" hangingPunct="1"/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 сущностей </a:t>
            </a:r>
            <a:r>
              <a:rPr lang="ru-RU" altLang="ru-RU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i="1" dirty="0" err="1">
                <a:latin typeface="Times New Roman" pitchFamily="18" charset="0"/>
                <a:cs typeface="Times New Roman" pitchFamily="18" charset="0"/>
              </a:rPr>
              <a:t>entity</a:t>
            </a:r>
            <a:r>
              <a:rPr lang="ru-RU" alt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err="1">
                <a:latin typeface="Times New Roman" pitchFamily="18" charset="0"/>
                <a:cs typeface="Times New Roman" pitchFamily="18" charset="0"/>
              </a:rPr>
              <a:t>classes</a:t>
            </a:r>
            <a:r>
              <a:rPr lang="ru-RU" altLang="ru-RU" sz="2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800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altLang="ru-RU" sz="2800" i="1" dirty="0">
                <a:latin typeface="Times New Roman" pitchFamily="18" charset="0"/>
                <a:cs typeface="Times New Roman" pitchFamily="18" charset="0"/>
              </a:rPr>
              <a:t> это совокупность сущностей, описывается  структурой или форматом сущностей, составляющих этот класс.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Экземпляр</a:t>
            </a: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сущности</a:t>
            </a: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i="1" dirty="0" err="1">
                <a:latin typeface="Times New Roman" pitchFamily="18" charset="0"/>
                <a:cs typeface="Times New Roman" pitchFamily="18" charset="0"/>
              </a:rPr>
              <a:t>аn</a:t>
            </a:r>
            <a:r>
              <a:rPr lang="ru-RU" alt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err="1">
                <a:latin typeface="Times New Roman" pitchFamily="18" charset="0"/>
                <a:cs typeface="Times New Roman" pitchFamily="18" charset="0"/>
              </a:rPr>
              <a:t>instance</a:t>
            </a:r>
            <a:r>
              <a:rPr lang="ru-RU" altLang="ru-RU" sz="2800" i="1" dirty="0">
                <a:latin typeface="Times New Roman" pitchFamily="18" charset="0"/>
                <a:cs typeface="Times New Roman" pitchFamily="18" charset="0"/>
              </a:rPr>
              <a:t>)    представляет конкретную сущность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ru-RU" altLang="ru-RU" dirty="0"/>
          </a:p>
          <a:p>
            <a:pPr algn="just" eaLnBrk="1" hangingPunct="1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    Обычно класс сущностей держит множество экземпляров сущности. </a:t>
            </a:r>
          </a:p>
          <a:p>
            <a:pPr eaLnBrk="1" hangingPunct="1"/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5"/>
          <p:cNvSpPr>
            <a:spLocks noGrp="1" noChangeArrowheads="1"/>
          </p:cNvSpPr>
          <p:nvPr>
            <p:ph idx="1"/>
          </p:nvPr>
        </p:nvSpPr>
        <p:spPr>
          <a:xfrm>
            <a:off x="457200" y="836712"/>
            <a:ext cx="8229600" cy="49339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Пример сущности СТУДЕНТ </a:t>
            </a:r>
          </a:p>
        </p:txBody>
      </p:sp>
      <p:pic>
        <p:nvPicPr>
          <p:cNvPr id="819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1556990"/>
            <a:ext cx="43211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76672"/>
            <a:ext cx="8229600" cy="50053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uk-UA" altLang="ru-RU" sz="3600" b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3600" b="1" u="sng" dirty="0" err="1" smtClean="0">
                <a:latin typeface="Times New Roman" pitchFamily="18" charset="0"/>
                <a:cs typeface="Times New Roman" pitchFamily="18" charset="0"/>
              </a:rPr>
              <a:t>трибуты</a:t>
            </a:r>
            <a:endParaRPr lang="ru-RU" alt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uk-UA" altLang="ru-RU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uk-UA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трибуты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(свойства)</a:t>
            </a:r>
            <a:r>
              <a:rPr lang="uk-UA" alt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описывают характеристики сущности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    Пример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композитного атрибута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: Адрес, состоящий из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группы атрибутов {Улица, Город, Индекс}.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271463" indent="355600" algn="just" eaLnBrk="1" hangingPunct="1"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многозначного атрибута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: атрибут Имя студента сущности ПРЕПОДАВАТЕЛЬ, который может содержать имена нескольких обучаемых им студентов.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9552" y="332656"/>
            <a:ext cx="8085584" cy="52562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b="1" u="sng" dirty="0" smtClean="0">
                <a:latin typeface="Times New Roman" pitchFamily="18" charset="0"/>
                <a:cs typeface="Times New Roman" pitchFamily="18" charset="0"/>
              </a:rPr>
              <a:t>Идентификаторы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Идентификаторы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2800" i="1" dirty="0" err="1" smtClean="0">
                <a:latin typeface="Times New Roman" pitchFamily="18" charset="0"/>
                <a:cs typeface="Times New Roman" pitchFamily="18" charset="0"/>
              </a:rPr>
              <a:t>identifiers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8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 атрибуты,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  с помощью которых экземпляры  сущностей  именуются, или идентифицируются.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marL="0" indent="355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Если идентификатор является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уникальным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значение будет указывать на один и только один экземпляр сущности.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55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     Если идентификатор является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неуникальным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его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значение будет указывать на некоторое множество экземпляров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5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       Идентификаторы, состоящие из нескольких атрибутов, называются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композитными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 идентификаторами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composite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identifiers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624"/>
            <a:ext cx="8218488" cy="5149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3600" b="1" u="sng" dirty="0" smtClean="0">
                <a:latin typeface="Times New Roman" pitchFamily="18" charset="0"/>
                <a:cs typeface="Times New Roman" pitchFamily="18" charset="0"/>
              </a:rPr>
              <a:t>Связи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ctr" eaLnBrk="1" hangingPunct="1">
              <a:buFont typeface="Wingdings" pitchFamily="2" charset="2"/>
              <a:buNone/>
            </a:pP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Взаимоотношения сущностей выражаются </a:t>
            </a:r>
            <a:r>
              <a:rPr lang="ru-RU" alt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связями.</a:t>
            </a:r>
            <a:r>
              <a:rPr lang="ru-RU" alt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55600" algn="ctr" eaLnBrk="1" hangingPunct="1">
              <a:buFont typeface="Wingdings" pitchFamily="2" charset="2"/>
              <a:buNone/>
            </a:pPr>
            <a:endParaRPr lang="ru-RU" alt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algn="just" eaLnBrk="1" hangingPunct="1">
              <a:buFont typeface="Wingdings" pitchFamily="2" charset="2"/>
              <a:buNone/>
            </a:pPr>
            <a:r>
              <a:rPr lang="uk-UA" alt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Классы</a:t>
            </a:r>
            <a:r>
              <a:rPr lang="uk-UA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связей</a:t>
            </a:r>
            <a:r>
              <a:rPr lang="uk-UA" alt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classes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взаимоотношения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классами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сущностей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5600" algn="just" eaLnBrk="1" hangingPunct="1">
              <a:buFont typeface="Wingdings" pitchFamily="2" charset="2"/>
              <a:buNone/>
            </a:pPr>
            <a:r>
              <a:rPr lang="uk-UA" alt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Экземпляры</a:t>
            </a:r>
            <a:r>
              <a:rPr lang="uk-UA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связи</a:t>
            </a:r>
            <a:r>
              <a:rPr lang="uk-UA" alt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instances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взаимоотношения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экземпля­рами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dirty="0" err="1" smtClean="0">
                <a:latin typeface="Times New Roman" pitchFamily="18" charset="0"/>
                <a:cs typeface="Times New Roman" pitchFamily="18" charset="0"/>
              </a:rPr>
              <a:t>сущностей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355600" algn="just" eaLnBrk="1" hangingPunct="1">
              <a:buFont typeface="Wingdings" pitchFamily="2" charset="2"/>
              <a:buNone/>
            </a:pPr>
            <a:r>
              <a:rPr lang="ru-RU" altLang="ru-RU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Степень связи</a:t>
            </a:r>
            <a:r>
              <a:rPr lang="ru-RU" alt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 smtClean="0"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i="1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число классов сущностей, участвующих в связи.</a:t>
            </a:r>
          </a:p>
          <a:p>
            <a:pPr marL="0" indent="355600" algn="just" eaLnBrk="1" hangingPunct="1">
              <a:buFont typeface="Wingdings" pitchFamily="2" charset="2"/>
              <a:buNone/>
            </a:pPr>
            <a:r>
              <a:rPr lang="ru-RU" altLang="ru-RU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355600" algn="just" eaLnBrk="1" hangingPunct="1">
              <a:buFont typeface="Wingdings" pitchFamily="2" charset="2"/>
              <a:buNone/>
            </a:pPr>
            <a:r>
              <a:rPr lang="ru-RU" alt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smtClean="0">
                <a:latin typeface="Times New Roman" pitchFamily="18" charset="0"/>
                <a:cs typeface="Times New Roman" pitchFamily="18" charset="0"/>
              </a:rPr>
              <a:t>    Связь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обозначается</a:t>
            </a:r>
            <a:r>
              <a:rPr lang="ru-RU" altLang="ru-RU" dirty="0" smtClean="0"/>
              <a:t> 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229200"/>
            <a:ext cx="504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149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      Примеры различных степеней связи:             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 – связь степени 2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,     </a:t>
            </a:r>
            <a:r>
              <a:rPr lang="ru-RU" alt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b="1" i="1" dirty="0" smtClean="0">
                <a:latin typeface="Times New Roman" pitchFamily="18" charset="0"/>
                <a:cs typeface="Times New Roman" pitchFamily="18" charset="0"/>
              </a:rPr>
              <a:t>связь степени 3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88840"/>
            <a:ext cx="287972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009378"/>
            <a:ext cx="43211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11188" y="5350302"/>
            <a:ext cx="799306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55600" algn="just" eaLnBrk="1" hangingPunct="1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Связи степени 2 весьма распространены, их часто называют еще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бинарными связями</a:t>
            </a:r>
            <a:r>
              <a:rPr lang="ru-RU" alt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i="1" dirty="0" err="1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ru-RU" alt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i="1" dirty="0" err="1"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ru-RU" altLang="ru-RU" sz="2400" i="1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FF2EA39EA94C46AB5B077ACC87C23C" ma:contentTypeVersion="" ma:contentTypeDescription="Створення нового документа." ma:contentTypeScope="" ma:versionID="e53b49dc5bb4037ab4dc5e81f779ea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8ca19b10b6cc95c6dd1b0931e68259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99C6D7-1F83-4D0A-B727-4CD795E6528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CF4D143-EC71-4375-854B-4535DE5EE5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1115</TotalTime>
  <Words>957</Words>
  <Application>Microsoft Office PowerPoint</Application>
  <PresentationFormat>Экран (4:3)</PresentationFormat>
  <Paragraphs>138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Край</vt:lpstr>
      <vt:lpstr> Моделирование данных.  Модель «сущность-связь»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     Диаграммы «сущность-связь»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           Пример ER-диаграммы </vt:lpstr>
      <vt:lpstr>Диаграммы «сущность-связь»  в стиле UML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Денис Пономаренко</dc:creator>
  <cp:lastModifiedBy>Татьяна</cp:lastModifiedBy>
  <cp:revision>131</cp:revision>
  <dcterms:created xsi:type="dcterms:W3CDTF">2005-10-29T19:06:09Z</dcterms:created>
  <dcterms:modified xsi:type="dcterms:W3CDTF">2017-10-21T05:25:47Z</dcterms:modified>
</cp:coreProperties>
</file>