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29" autoAdjust="0"/>
  </p:normalViewPr>
  <p:slideViewPr>
    <p:cSldViewPr>
      <p:cViewPr>
        <p:scale>
          <a:sx n="70" d="100"/>
          <a:sy n="70" d="100"/>
        </p:scale>
        <p:origin x="-129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"/>
            <a:ext cx="9144000" cy="68520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"/>
            <a:ext cx="9143999" cy="68401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07.12.2017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642918"/>
            <a:ext cx="8964488" cy="14700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Метрики качества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программного обеспечения</a:t>
            </a:r>
            <a:endParaRPr lang="uk-U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59039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   В качестве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Open Sans" pitchFamily="34" charset="0"/>
              </a:rPr>
              <a:t>МЕТРИК ПРОЦЕССА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могут быть время разработки, число ошибок, найденных на этапе тестирования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Практически используются следующие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метрики процесса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общее время разработки и отдельно время для каждой стадии;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время модификации моделей;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время выполнения работ на процессе;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число найденных ошибок при инспектировании;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стоимость проверки качества;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стоимость процесса разработки.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-32" y="771955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Open Sans" pitchFamily="34" charset="0"/>
              </a:rPr>
              <a:t>          МЕТРИКИ ИСПОЛЬЗОВАНИЯ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служат для измерения степени удовлетворения потребностей пользователя при решении его задач.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0066"/>
              </a:solidFill>
              <a:ea typeface="Times New Roman" pitchFamily="18" charset="0"/>
              <a:cs typeface="Open Sans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Они помогают оценить не свойства самой программы, 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а результаты ее эксплуатации - эксплуатационное качество.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Примером метрики использования может служить: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точность и полнота реализации задач пользователя,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а также затраченные ресурсы (трудозатраты, производительность и др.) на эффективное решение задач пользователя.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             МЕТРИКИ КОДА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разделяются на категории и могут оценивать совершенно различные аспекты программной системы: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сложность и структурированность программного кода,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связность компонентов,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относительный объем программных компонентов и др.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   Наиболее простая для понимания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метрика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количество строк кода в программной системе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, – хотя и элементарно вычисляется, но в совокупности с другими метриками может служить для получения формализованных данных для оценки кода.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          Можно различным образом визуализировать метрики, как указано на рисунке, где каждый программный блок представляется в виде прямоугольника, при этом длина каждой стороны прямоугольника отражает значение какой-либо из метрик (например, сложность, структурированность и т.д.).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   Подобное представление можно строить как для высокоуровневых программных сущностей (сборки, библиотеки, пространства имен), так и для более частных элементов (свойства, методы).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66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При этом при анализе высокоуровневой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диаграммы можно быстро выявить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проблемные библиотеки и спуститься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уровень ниже, чтобы исследовать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проблемные сущности.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  <p:pic>
        <p:nvPicPr>
          <p:cNvPr id="3" name="233780::10748073" descr="Рис. 1. Возможная визуализация метрик кода части программной систем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00505"/>
            <a:ext cx="3428992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  Существует множество различных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классификаций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метрик программного обеспечения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, трактующих метрики с различных позиций и ранжирующих одни и те же характеристики по различным критериям.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Одной из таких классификаций может служить разделение метрик на группы по субъектам оценки: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размер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 – сравнительная оценка размеров ПО;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сложность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 – оценка архитектуры и алгоритмов программной системы (отрицательные показатели этой группы метрик говорят о проблемах, с которыми можно столкнуться при развитии, поддержке и отладке программного кода);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поддерживаемость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 – оценка потенциала программной системы для последующей модификации.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641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При измерении показателей качества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стандарт </a:t>
            </a:r>
            <a:r>
              <a:rPr lang="ru-RU" sz="2400" dirty="0" smtClean="0">
                <a:solidFill>
                  <a:srgbClr val="000066"/>
                </a:solidFill>
              </a:rPr>
              <a:t>ISO/IES </a:t>
            </a:r>
            <a:r>
              <a:rPr lang="ru-RU" sz="2400" dirty="0" smtClean="0">
                <a:solidFill>
                  <a:srgbClr val="000066"/>
                </a:solidFill>
              </a:rPr>
              <a:t>9126-2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определяет следующие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типы мер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меры размера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в разных единицах измерения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(количество функций, размер программы, объем ресурсов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меры времени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- периоды реального, процессорного или календарного времени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(время функционирования системы, время выполнения компонента, время использования и др.)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меры усилий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- продуктивное время, затраченное на реализацию проекта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(производительность труда отдельных участников проекта, коллективная трудоемкость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меры интервалов между событиями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например, время между последовательными отказами;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счетные меры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- счетчики для определения количества обнаруженных ошибок, структурной сложности программы, числа несовместимых элементов, числа изменений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(например, число обнаруженных отказов и др.).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178559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Для изложения оценки значений показателей качества используется стандарт, в котором представлены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следующие методы: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Измерительный метод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базируется на использовании измерительных и специальных программных средств для получения информации о характеристиках ПО, например, определение объема, числа строк кода, операторов, количества ветвей в программе, число точек входа (выхода), реактивность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Регистрационный метод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используется при подсчете времени, числа сбоев или отказов, начала и конца работы ПО в процессе его выполнения.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7115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   Расчетный метод</a:t>
            </a:r>
            <a:r>
              <a:rPr lang="ru-RU" sz="2400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 базируется на статистических данных, собранных при проведении испытаний, эксплуатации и сопровождении ПО. Расчетными методами оцениваются показатели надежности, точности, устойчивости, реактивности и др.</a:t>
            </a:r>
            <a:endParaRPr lang="ru-RU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 </a:t>
            </a:r>
            <a:endParaRPr lang="ru-RU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   Экспертный </a:t>
            </a:r>
            <a:r>
              <a:rPr lang="ru-RU" sz="2400" b="1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метод</a:t>
            </a:r>
            <a:r>
              <a:rPr lang="ru-RU" sz="2400" dirty="0" smtClean="0">
                <a:solidFill>
                  <a:srgbClr val="000066"/>
                </a:solidFill>
                <a:ea typeface="Times New Roman" pitchFamily="18" charset="0"/>
                <a:cs typeface="Open Sans" pitchFamily="34" charset="0"/>
              </a:rPr>
              <a:t> осуществляется группой экспертов - специалистов, компетентных в решении данной задачи или типа ПО. Их оценка базируется на опыте и интуиции, а не на непосредственных результатах расчетов или экспериментов. Этот метод проводится путем просмотра программ, кодов, сопроводительных документов и способствует качественной оценки созданного продукта. Для этого устанавливаются контролируемые признаки, которые коррелированны с одним или несколькими показателями качества и включены в опросные карты экспертов. </a:t>
            </a:r>
            <a:endParaRPr lang="ru-RU" sz="2400" dirty="0" smtClean="0">
              <a:solidFill>
                <a:srgbClr val="000066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071546"/>
            <a:ext cx="878684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В настоящее время в программной инженерии еще не сформировалась окончательно система метрик. Действуют разные подходы к определению их набора и методов измерения.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314" y="2571744"/>
            <a:ext cx="878684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Метрика программного обеспечения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software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metric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) – численная мера, позволяющая оценить определенные свойства конкретного участка программного кода.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14282" y="4714884"/>
            <a:ext cx="8858280" cy="16312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Согласно стандарту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Open Sans" pitchFamily="34" charset="0"/>
              </a:rPr>
              <a:t>метрики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определяются по модели измерения атрибутов ПО на всех этапах ЖЦ (промежуточная, внутренняя метрика) и особенно на этапе тестирования или функционирования (внешние метрики) продукта.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047" y="1401634"/>
            <a:ext cx="683082" cy="683082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0" y="2017714"/>
            <a:ext cx="9143999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5" name="_h1"/>
          <p:cNvSpPr txBox="1">
            <a:spLocks noChangeArrowheads="1"/>
          </p:cNvSpPr>
          <p:nvPr/>
        </p:nvSpPr>
        <p:spPr bwMode="gray">
          <a:xfrm>
            <a:off x="285720" y="500042"/>
            <a:ext cx="6072230" cy="7143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Типы метрик</a:t>
            </a:r>
            <a:endParaRPr kumimoji="0" lang="de-DE" sz="4800" b="1" i="0" u="none" strike="noStrike" kern="1200" cap="none" spc="0" normalizeH="0" baseline="0" noProof="1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gray">
          <a:xfrm>
            <a:off x="646908" y="2143116"/>
            <a:ext cx="8497092" cy="4249738"/>
          </a:xfrm>
          <a:prstGeom prst="homePlate">
            <a:avLst>
              <a:gd name="adj" fmla="val 20359"/>
            </a:avLst>
          </a:prstGeom>
          <a:solidFill>
            <a:srgbClr val="FFFFFF"/>
          </a:solidFill>
          <a:ln w="12700" algn="ctr">
            <a:solidFill>
              <a:srgbClr val="DDDDDD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288000" tIns="0" rIns="0" bIns="0" anchor="ctr"/>
          <a:lstStyle/>
          <a:p>
            <a:pPr marL="190500" indent="-190500">
              <a:lnSpc>
                <a:spcPct val="95000"/>
              </a:lnSpc>
              <a:spcAft>
                <a:spcPct val="40000"/>
              </a:spcAft>
              <a:buClr>
                <a:srgbClr val="FFFFFF"/>
              </a:buClr>
              <a:defRPr/>
            </a:pPr>
            <a:endParaRPr lang="de-DE" sz="2000" b="1" noProof="1">
              <a:solidFill>
                <a:srgbClr val="000066"/>
              </a:solidFill>
            </a:endParaRPr>
          </a:p>
        </p:txBody>
      </p:sp>
      <p:sp>
        <p:nvSpPr>
          <p:cNvPr id="9" name="Eingekerbter Richtungspfeil 14"/>
          <p:cNvSpPr/>
          <p:nvPr/>
        </p:nvSpPr>
        <p:spPr bwMode="gray">
          <a:xfrm>
            <a:off x="3269851" y="2245170"/>
            <a:ext cx="3191554" cy="4031959"/>
          </a:xfrm>
          <a:prstGeom prst="chevron">
            <a:avLst>
              <a:gd name="adj" fmla="val 2523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  <a:effectLst>
            <a:outerShdw blurRad="127000" dist="63500" dir="2700000" algn="ctr" rotWithShape="0">
              <a:schemeClr val="tx1">
                <a:alpha val="40000"/>
              </a:schemeClr>
            </a:outerShdw>
          </a:effectLst>
        </p:spPr>
        <p:txBody>
          <a:bodyPr wrap="none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0066"/>
                </a:solidFill>
              </a:rPr>
              <a:t>метрики </a:t>
            </a:r>
            <a:endParaRPr lang="ru-RU" sz="2400" b="1" i="1" dirty="0" smtClean="0">
              <a:solidFill>
                <a:srgbClr val="000066"/>
              </a:solidFill>
            </a:endParaRPr>
          </a:p>
          <a:p>
            <a:pPr marL="285750" indent="-285750"/>
            <a:r>
              <a:rPr lang="ru-RU" sz="2400" b="1" i="1" dirty="0" smtClean="0">
                <a:solidFill>
                  <a:srgbClr val="000066"/>
                </a:solidFill>
              </a:rPr>
              <a:t>процесса</a:t>
            </a:r>
            <a:r>
              <a:rPr lang="ru-RU" sz="2400" dirty="0" smtClean="0">
                <a:solidFill>
                  <a:srgbClr val="000066"/>
                </a:solidFill>
              </a:rPr>
              <a:t>,</a:t>
            </a: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которые </a:t>
            </a:r>
            <a:endParaRPr lang="ru-RU" sz="2400" dirty="0" smtClean="0">
              <a:solidFill>
                <a:srgbClr val="000066"/>
              </a:solidFill>
            </a:endParaRP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используются </a:t>
            </a: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при измерении</a:t>
            </a: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свойства </a:t>
            </a:r>
            <a:endParaRPr lang="ru-RU" sz="2400" dirty="0" smtClean="0">
              <a:solidFill>
                <a:srgbClr val="000066"/>
              </a:solidFill>
            </a:endParaRP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процесса </a:t>
            </a:r>
            <a:r>
              <a:rPr lang="ru-RU" sz="2400" dirty="0" smtClean="0">
                <a:solidFill>
                  <a:srgbClr val="000066"/>
                </a:solidFill>
              </a:rPr>
              <a:t>ЖЦ </a:t>
            </a:r>
            <a:endParaRPr lang="ru-RU" sz="2400" dirty="0" smtClean="0">
              <a:solidFill>
                <a:srgbClr val="000066"/>
              </a:solidFill>
            </a:endParaRP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создания</a:t>
            </a:r>
          </a:p>
          <a:p>
            <a:pPr marL="285750" indent="-285750"/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продукта </a:t>
            </a:r>
            <a:endParaRPr lang="en-US" sz="2400" noProof="1">
              <a:solidFill>
                <a:srgbClr val="000066"/>
              </a:solidFill>
            </a:endParaRPr>
          </a:p>
        </p:txBody>
      </p:sp>
      <p:sp>
        <p:nvSpPr>
          <p:cNvPr id="10" name="_color1"/>
          <p:cNvSpPr>
            <a:spLocks noChangeArrowheads="1"/>
          </p:cNvSpPr>
          <p:nvPr/>
        </p:nvSpPr>
        <p:spPr bwMode="gray">
          <a:xfrm>
            <a:off x="746574" y="2246333"/>
            <a:ext cx="3188335" cy="4030905"/>
          </a:xfrm>
          <a:prstGeom prst="homePlate">
            <a:avLst>
              <a:gd name="adj" fmla="val 25000"/>
            </a:avLst>
          </a:prstGeom>
          <a:solidFill>
            <a:srgbClr val="FFFFFF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80000" tIns="0" rIns="144000" bIns="0" anchor="ctr"/>
          <a:lstStyle/>
          <a:p>
            <a:pPr marL="180000" lvl="0" indent="-180000" algn="just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r>
              <a:rPr lang="ru-RU" sz="2400" b="1" i="1" dirty="0" smtClean="0">
                <a:solidFill>
                  <a:srgbClr val="000066"/>
                </a:solidFill>
              </a:rPr>
              <a:t>метрики программного продукта</a:t>
            </a:r>
            <a:r>
              <a:rPr lang="ru-RU" sz="2400" dirty="0" smtClean="0">
                <a:solidFill>
                  <a:srgbClr val="000066"/>
                </a:solidFill>
              </a:rPr>
              <a:t>, </a:t>
            </a:r>
            <a:endParaRPr lang="ru-RU" sz="2400" dirty="0" smtClean="0">
              <a:solidFill>
                <a:srgbClr val="000066"/>
              </a:solidFill>
            </a:endParaRPr>
          </a:p>
          <a:p>
            <a:pPr marL="180000" lvl="0" indent="-1800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которые</a:t>
            </a:r>
          </a:p>
          <a:p>
            <a:pPr lvl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используются </a:t>
            </a:r>
            <a:r>
              <a:rPr lang="ru-RU" sz="2400" dirty="0" smtClean="0">
                <a:solidFill>
                  <a:srgbClr val="000066"/>
                </a:solidFill>
              </a:rPr>
              <a:t>при измерении его характеристик </a:t>
            </a:r>
            <a:r>
              <a:rPr lang="ru-RU" sz="2400" dirty="0" smtClean="0">
                <a:solidFill>
                  <a:srgbClr val="000066"/>
                </a:solidFill>
              </a:rPr>
              <a:t>– свойств</a:t>
            </a:r>
          </a:p>
          <a:p>
            <a:pPr lvl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en-US" sz="2400" noProof="1">
              <a:solidFill>
                <a:srgbClr val="000066"/>
              </a:solidFill>
            </a:endParaRPr>
          </a:p>
        </p:txBody>
      </p:sp>
      <p:sp>
        <p:nvSpPr>
          <p:cNvPr id="11" name="Eingekerbter Richtungspfeil 15"/>
          <p:cNvSpPr/>
          <p:nvPr/>
        </p:nvSpPr>
        <p:spPr bwMode="gray">
          <a:xfrm>
            <a:off x="5813949" y="2245170"/>
            <a:ext cx="3191554" cy="4031959"/>
          </a:xfrm>
          <a:prstGeom prst="chevron">
            <a:avLst>
              <a:gd name="adj" fmla="val 25230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 w="9525">
            <a:solidFill>
              <a:srgbClr val="FFFFFF"/>
            </a:solidFill>
            <a:miter lim="800000"/>
            <a:headEnd/>
            <a:tailEnd/>
          </a:ln>
          <a:effectLst>
            <a:outerShdw blurRad="127000" dist="63500" dir="2700000" algn="ctr" rotWithShape="0">
              <a:schemeClr val="tx1">
                <a:alpha val="40000"/>
              </a:schemeClr>
            </a:outerShdw>
          </a:effectLst>
        </p:spPr>
        <p:txBody>
          <a:bodyPr wrap="none" anchor="ctr"/>
          <a:lstStyle/>
          <a:p>
            <a:pPr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</a:rPr>
              <a:t>метрики </a:t>
            </a:r>
          </a:p>
          <a:p>
            <a:r>
              <a:rPr lang="ru-RU" sz="2300" b="1" i="1" dirty="0" smtClean="0">
                <a:solidFill>
                  <a:schemeClr val="bg1"/>
                </a:solidFill>
              </a:rPr>
              <a:t>использования</a:t>
            </a:r>
          </a:p>
          <a:p>
            <a:pPr marL="285750" indent="-285750"/>
            <a:endParaRPr lang="ru-RU" sz="2400" b="1" i="1" noProof="1" smtClean="0">
              <a:solidFill>
                <a:srgbClr val="000066"/>
              </a:solidFill>
            </a:endParaRPr>
          </a:p>
          <a:p>
            <a:pPr marL="285750" indent="-285750"/>
            <a:endParaRPr lang="ru-RU" sz="2400" b="1" i="1" noProof="1" smtClean="0">
              <a:solidFill>
                <a:srgbClr val="000066"/>
              </a:solidFill>
            </a:endParaRPr>
          </a:p>
          <a:p>
            <a:pPr marL="285750" indent="-285750"/>
            <a:endParaRPr lang="ru-RU" sz="2400" b="1" i="1" noProof="1" smtClean="0">
              <a:solidFill>
                <a:srgbClr val="000066"/>
              </a:solidFill>
            </a:endParaRPr>
          </a:p>
          <a:p>
            <a:pPr marL="285750" indent="-285750"/>
            <a:endParaRPr lang="ru-RU" sz="2400" b="1" i="1" noProof="1" smtClean="0">
              <a:solidFill>
                <a:srgbClr val="000066"/>
              </a:solidFill>
            </a:endParaRPr>
          </a:p>
          <a:p>
            <a:pPr marL="285750" indent="-285750"/>
            <a:endParaRPr lang="ru-RU" sz="2400" b="1" i="1" noProof="1" smtClean="0">
              <a:solidFill>
                <a:srgbClr val="000066"/>
              </a:solidFill>
            </a:endParaRPr>
          </a:p>
          <a:p>
            <a:pPr marL="285750" indent="-285750"/>
            <a:endParaRPr lang="en-US" sz="2400" noProof="1">
              <a:solidFill>
                <a:srgbClr val="000066"/>
              </a:solidFill>
            </a:endParaRPr>
          </a:p>
        </p:txBody>
      </p:sp>
      <p:sp>
        <p:nvSpPr>
          <p:cNvPr id="12" name="Parallelogramm 2"/>
          <p:cNvSpPr/>
          <p:nvPr/>
        </p:nvSpPr>
        <p:spPr bwMode="auto">
          <a:xfrm flipH="1">
            <a:off x="3052139" y="1719376"/>
            <a:ext cx="2400551" cy="438103"/>
          </a:xfrm>
          <a:prstGeom prst="parallelogram">
            <a:avLst>
              <a:gd name="adj" fmla="val 38915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36000" tIns="72000" rIns="108000" bIns="72000" anchor="ctr"/>
          <a:lstStyle/>
          <a:p>
            <a:pPr defTabSz="801688" eaLnBrk="0" hangingPunct="0"/>
            <a:r>
              <a:rPr lang="de-DE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ru-RU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   </a:t>
            </a:r>
            <a:r>
              <a:rPr lang="de-DE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2</a:t>
            </a:r>
            <a:endParaRPr lang="de-DE" sz="2200" b="1" dirty="0"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3" name="Parallelogramm 27"/>
          <p:cNvSpPr/>
          <p:nvPr/>
        </p:nvSpPr>
        <p:spPr bwMode="auto">
          <a:xfrm flipH="1">
            <a:off x="5601320" y="1719376"/>
            <a:ext cx="2400551" cy="438103"/>
          </a:xfrm>
          <a:prstGeom prst="parallelogram">
            <a:avLst>
              <a:gd name="adj" fmla="val 38915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36000" tIns="72000" rIns="108000" bIns="72000" anchor="ctr"/>
          <a:lstStyle/>
          <a:p>
            <a:pPr defTabSz="801688" eaLnBrk="0" hangingPunct="0"/>
            <a:r>
              <a:rPr lang="ru-RU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   </a:t>
            </a:r>
            <a:r>
              <a:rPr lang="de-DE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3</a:t>
            </a:r>
            <a:endParaRPr lang="de-DE" sz="2200" b="1" dirty="0"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4" name="Freihandform 30"/>
          <p:cNvSpPr/>
          <p:nvPr/>
        </p:nvSpPr>
        <p:spPr bwMode="auto">
          <a:xfrm>
            <a:off x="486611" y="1716505"/>
            <a:ext cx="2449094" cy="443832"/>
          </a:xfrm>
          <a:custGeom>
            <a:avLst/>
            <a:gdLst>
              <a:gd name="connsiteX0" fmla="*/ 2277978 w 2449094"/>
              <a:gd name="connsiteY0" fmla="*/ 0 h 443832"/>
              <a:gd name="connsiteX1" fmla="*/ 2449094 w 2449094"/>
              <a:gd name="connsiteY1" fmla="*/ 443832 h 443832"/>
              <a:gd name="connsiteX2" fmla="*/ 0 w 2449094"/>
              <a:gd name="connsiteY2" fmla="*/ 443832 h 443832"/>
              <a:gd name="connsiteX3" fmla="*/ 0 w 2449094"/>
              <a:gd name="connsiteY3" fmla="*/ 5348 h 443832"/>
              <a:gd name="connsiteX4" fmla="*/ 2277978 w 2449094"/>
              <a:gd name="connsiteY4" fmla="*/ 0 h 44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9094" h="443832">
                <a:moveTo>
                  <a:pt x="2277978" y="0"/>
                </a:moveTo>
                <a:lnTo>
                  <a:pt x="2449094" y="443832"/>
                </a:lnTo>
                <a:lnTo>
                  <a:pt x="0" y="443832"/>
                </a:lnTo>
                <a:lnTo>
                  <a:pt x="0" y="5348"/>
                </a:lnTo>
                <a:lnTo>
                  <a:pt x="2277978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08000" tIns="72000" rIns="108000" bIns="72000" anchor="ctr"/>
          <a:lstStyle/>
          <a:p>
            <a:pPr defTabSz="801688" eaLnBrk="0" hangingPunct="0"/>
            <a:r>
              <a:rPr lang="ru-RU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    </a:t>
            </a:r>
            <a:r>
              <a:rPr lang="de-DE" sz="2200" b="1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1</a:t>
            </a:r>
            <a:endParaRPr lang="de-DE" sz="2200" b="1" dirty="0"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70" y="647999"/>
            <a:ext cx="907253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   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МЕТРИКИ ПРОГРАММНОГО ПРОДУКТА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включают: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внешние метрики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обозначающие свойства продукта, видимые пользователю;</a:t>
            </a:r>
            <a:endParaRPr lang="ru-RU" sz="2400" dirty="0" smtClean="0">
              <a:solidFill>
                <a:srgbClr val="000066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внутренние метрики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обозначающие свойства, видимые только команде разработчиков.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665901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Внешние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и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внутренние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метрики задаются на этапе формирования требований к ПО и являются предметом планирования и управления достижением качества конечного программного продукта.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Метрики продукта часто описываются комплексом моделей для установки различных свойств, значений модели качества или прогнозирования.  Измерения проводятся, как правило, после калибровки метрик на ранних этапах проекта.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000066"/>
                </a:solidFill>
              </a:rPr>
              <a:t>    Оценка требований </a:t>
            </a:r>
            <a:r>
              <a:rPr lang="ru-RU" sz="2200" dirty="0" smtClean="0">
                <a:solidFill>
                  <a:srgbClr val="000066"/>
                </a:solidFill>
              </a:rPr>
              <a:t>пользователя проводится с помощью </a:t>
            </a:r>
            <a:r>
              <a:rPr lang="ru-RU" sz="2200" b="1" i="1" dirty="0" smtClean="0">
                <a:solidFill>
                  <a:srgbClr val="000066"/>
                </a:solidFill>
              </a:rPr>
              <a:t>внешних</a:t>
            </a:r>
            <a:r>
              <a:rPr lang="ru-RU" sz="2200" dirty="0" smtClean="0">
                <a:solidFill>
                  <a:srgbClr val="000066"/>
                </a:solidFill>
              </a:rPr>
              <a:t> метрик.	</a:t>
            </a: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32" y="416741"/>
            <a:ext cx="91440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        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ВНЕШНИЕ МЕТРИКИ ПРОДУКТА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–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    это метрики: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надежности продукта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которые служат для определения числа дефектов;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функциональности,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с помощью которых устанавливаются наличие и правильность реализации функций в продукте;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сопровождения,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с помощью которых измеряются ресурсы продукта (скорость, память, среда);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применимости продукта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которые способствуют определению степени доступности для изучения и использования;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стоимости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которыми определяется стоимость созданного продукта.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509074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          ВНУТРЕННИЕ МЕТРИКИ ПРОДУКТА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    включают: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метрики размера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необходимые для измерения продукта с помощью его внутренних характеристик;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метрики сложности,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необходимые для определения сложности продукта;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метрики стиля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, которые служат для определения подходов и технологий создания отдельных компонентов продукта и его документов.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Внутренние метрики позволяют определить производительность продукта и являются релевантными по отношению к внешним метрикам.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71414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Стандарт ISO/IEC 9126-2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       определяет следующие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типы мер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мера размера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ПО в разных единицах измерения (число функций, строк в программе, размер дисковой памяти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мера времени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(функционирования системы, выполнения компонента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мера усилий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(производительность труда, трудоемкость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- мера учета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(количество ошибок, число отказов, ответов системы и др.).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5143512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Специальной мерой может служить 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уровень использования повторных компонентов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и измеряется как отношение размера продукта, изготовленного из готовых компонентов, к размеру системы в целом.  Данная мера используется также при определении стоимости и качества ПО.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44173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ПРИМЕРЫ МЕТРИК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Times New Roman" pitchFamily="18" charset="0"/>
              <a:cs typeface="Open Sans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1)     общее число объектов и число повторно используемых;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2) общее число операций, повторно используемых и новых операций;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3)     число классов, наследующих специфические операции;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4)     число классов, от которых зависит данный класс;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5)     число пользователей класса или операций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При оценке общего количества некоторых величин часто используются среднестатистические метрики (среднее число операций в классе, наследников класса или операций класса и др.).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 Как правило, меры в значительной степени являются субъективными и зависят от знаний экспертов, производящих количественные оценки атрибутов компонентов программного продукта.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237855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Примером широко используемых внешних метрик программ являются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Open Sans" pitchFamily="34" charset="0"/>
              </a:rPr>
              <a:t>метрики Холстеда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- это характеристики программ, выявляемые на основе статической структуры программы на конкретном языке программирования: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число вхождений наиболее часто встречающихся операндов и операторов;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длина описания программы как сумма числа вхождений всех операндов и операторов и др.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rgbClr val="000066"/>
              </a:solidFill>
              <a:ea typeface="Times New Roman" pitchFamily="18" charset="0"/>
              <a:cs typeface="Open Sans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    На основе этих атрибутов можно вычислить время программирования, уровень программы (структурированность и качество) и языка программирования (абстракции средств языка и ориентация на проблему)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Open Sans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456</Words>
  <Application>Microsoft Office PowerPoint</Application>
  <PresentationFormat>Экран (4:3)</PresentationFormat>
  <Paragraphs>160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Специальное оформление</vt:lpstr>
      <vt:lpstr>Метрики качества программного обеспечения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АДМИН</cp:lastModifiedBy>
  <cp:revision>43</cp:revision>
  <dcterms:created xsi:type="dcterms:W3CDTF">2009-01-08T12:15:48Z</dcterms:created>
  <dcterms:modified xsi:type="dcterms:W3CDTF">2017-12-07T21:18:23Z</dcterms:modified>
</cp:coreProperties>
</file>