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EEDDFF"/>
    <a:srgbClr val="DEBDFF"/>
    <a:srgbClr val="4C004C"/>
    <a:srgbClr val="FFD9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E77034F-3681-4F06-A507-409086686B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EEC495-F56F-4A9D-9B90-48BB4AF3BA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8D012C-551F-4A27-9931-FE5ABCB9C9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BCDBF-0282-4D42-8698-71D36879F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09C2D-CEC4-45D3-82AC-F669A5F25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D6B9C8-78FF-4909-9B3F-667179FED1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16E0AD-9FFD-46FB-B7E0-A65D9559FE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44AA42-6427-4D98-84C1-6B7CFB4489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570B8C-9FB5-48A8-978B-FB08912D64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D4CCE7-9A61-41E8-ACD4-05D379F980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EFA0FB-54F7-4983-ACAE-175A6F8926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E6EB0A-3EF6-419E-A248-008884E43B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34EF316-5960-438D-9EF8-C07F37AA63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60D1DEF-BC89-4505-BB81-B43DE085B1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91327"/>
            <a:ext cx="7772400" cy="1829761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b="1" i="1" dirty="0" smtClean="0">
                <a:solidFill>
                  <a:srgbClr val="A50021"/>
                </a:solidFill>
                <a:latin typeface="Georgia" pitchFamily="18" charset="0"/>
              </a:rPr>
              <a:t>Функциональное моделирование систем с использованием методологии </a:t>
            </a:r>
            <a:r>
              <a:rPr lang="en-US" b="1" i="1" dirty="0" smtClean="0">
                <a:solidFill>
                  <a:srgbClr val="A50021"/>
                </a:solidFill>
                <a:latin typeface="Georgia" pitchFamily="18" charset="0"/>
              </a:rPr>
              <a:t>DFD</a:t>
            </a:r>
            <a:endParaRPr lang="ru-RU" b="1" i="1" dirty="0" smtClean="0">
              <a:solidFill>
                <a:srgbClr val="A5002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8229600" cy="2003425"/>
          </a:xfrm>
        </p:spPr>
        <p:txBody>
          <a:bodyPr/>
          <a:lstStyle/>
          <a:p>
            <a:pPr marL="0" indent="358775" algn="just" eaLnBrk="1" hangingPunct="1">
              <a:buFont typeface="Wingdings" pitchFamily="2" charset="2"/>
              <a:buNone/>
            </a:pPr>
            <a:r>
              <a:rPr lang="ru-RU" sz="2800" dirty="0" smtClean="0"/>
              <a:t>Это абстрактное устройство для хранения информации, которую можно в любой момент поместить в накопитель и через некоторое время извлечь. 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99392"/>
            <a:ext cx="8229600" cy="6683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Накопитель данных</a:t>
            </a:r>
          </a:p>
        </p:txBody>
      </p:sp>
      <p:pic>
        <p:nvPicPr>
          <p:cNvPr id="13316" name="Picture 4" descr="store_df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459" y="2780928"/>
            <a:ext cx="287972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39055" y="4243734"/>
            <a:ext cx="8353425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algn="just">
              <a:spcBef>
                <a:spcPct val="50000"/>
              </a:spcBef>
            </a:pPr>
            <a:r>
              <a:rPr lang="ru-RU" sz="2800" i="1" dirty="0">
                <a:solidFill>
                  <a:srgbClr val="0000FF"/>
                </a:solidFill>
                <a:latin typeface="+mn-lt"/>
              </a:rPr>
              <a:t>Примеры:</a:t>
            </a:r>
            <a:r>
              <a:rPr lang="ru-RU" sz="2800" dirty="0">
                <a:latin typeface="+mn-lt"/>
              </a:rPr>
              <a:t> ящик в картотеке, таблицы в ОЗУ, файл на электронном носителе</a:t>
            </a:r>
            <a:r>
              <a:rPr lang="ru-RU" dirty="0">
                <a:latin typeface="+mn-lt"/>
              </a:rPr>
              <a:t> </a:t>
            </a:r>
          </a:p>
          <a:p>
            <a:pPr indent="358775" algn="just">
              <a:spcBef>
                <a:spcPct val="50000"/>
              </a:spcBef>
            </a:pPr>
            <a:r>
              <a:rPr lang="ru-RU" dirty="0">
                <a:solidFill>
                  <a:srgbClr val="A50021"/>
                </a:solidFill>
                <a:latin typeface="+mn-lt"/>
              </a:rPr>
              <a:t>Примечание</a:t>
            </a:r>
            <a:r>
              <a:rPr lang="ru-RU" dirty="0">
                <a:latin typeface="+mn-lt"/>
              </a:rPr>
              <a:t>: В нотациях </a:t>
            </a:r>
            <a:r>
              <a:rPr lang="ru-RU" dirty="0" err="1">
                <a:latin typeface="+mn-lt"/>
              </a:rPr>
              <a:t>Гейна-Сарсона</a:t>
            </a:r>
            <a:r>
              <a:rPr lang="ru-RU" dirty="0">
                <a:latin typeface="+mn-lt"/>
              </a:rPr>
              <a:t> и </a:t>
            </a:r>
            <a:r>
              <a:rPr lang="ru-RU" dirty="0" err="1">
                <a:latin typeface="+mn-lt"/>
              </a:rPr>
              <a:t>Йордона-ДеМарко</a:t>
            </a:r>
            <a:r>
              <a:rPr lang="ru-RU" dirty="0">
                <a:latin typeface="+mn-lt"/>
              </a:rPr>
              <a:t> графическое представление данного элемента аналогичное.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836712"/>
            <a:ext cx="8229600" cy="2160588"/>
          </a:xfrm>
        </p:spPr>
        <p:txBody>
          <a:bodyPr/>
          <a:lstStyle/>
          <a:p>
            <a:pPr marL="0" indent="358775" algn="just" eaLnBrk="1" hangingPunct="1">
              <a:lnSpc>
                <a:spcPct val="80000"/>
              </a:lnSpc>
            </a:pPr>
            <a:r>
              <a:rPr lang="ru-RU" sz="2800" dirty="0" smtClean="0"/>
              <a:t>Определяет информацию, передаваемую через некоторые соединения от источника к приемнику. Реальный поток данных может быть информацией, передаваемой по кабелю между двумя устройствами, пересылаемыми по почте письмами и т.п.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872" y="44624"/>
            <a:ext cx="8229600" cy="7397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Поток данных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1692275" y="3356992"/>
            <a:ext cx="5976938" cy="2449513"/>
            <a:chOff x="3407" y="1289"/>
            <a:chExt cx="3812" cy="1115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5666" y="1289"/>
              <a:ext cx="1553" cy="11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>
              <a:off x="5666" y="1568"/>
              <a:ext cx="15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>
              <a:off x="5666" y="2125"/>
              <a:ext cx="15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549" y="1428"/>
              <a:ext cx="1270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1200"/>
            </a:p>
            <a:p>
              <a:pPr algn="ctr"/>
              <a:endParaRPr lang="ru-RU" sz="2000"/>
            </a:p>
            <a:p>
              <a:pPr algn="ctr"/>
              <a:r>
                <a:rPr lang="ru-RU" sz="2000"/>
                <a:t>Деканат</a:t>
              </a: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3407" y="1289"/>
              <a:ext cx="142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3407" y="1289"/>
              <a:ext cx="12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3407" y="1289"/>
              <a:ext cx="1" cy="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3407" y="2125"/>
              <a:ext cx="142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>
              <a:off x="4678" y="1289"/>
              <a:ext cx="14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5807" y="1568"/>
              <a:ext cx="1271" cy="5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/>
                <a:t>Заполнить ведомость</a:t>
              </a:r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5807" y="2125"/>
              <a:ext cx="127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900"/>
                <a:t>Преподаватель</a:t>
              </a:r>
            </a:p>
          </p:txBody>
        </p: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5807" y="1289"/>
              <a:ext cx="127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/>
                <a:t>1.1.1</a:t>
              </a:r>
            </a:p>
          </p:txBody>
        </p:sp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>
              <a:off x="4819" y="1846"/>
              <a:ext cx="84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4819" y="1568"/>
              <a:ext cx="84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700"/>
                <a:t>Ведомость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7384"/>
            <a:ext cx="8229600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Нумерация объектов</a:t>
            </a:r>
          </a:p>
        </p:txBody>
      </p:sp>
      <p:graphicFrame>
        <p:nvGraphicFramePr>
          <p:cNvPr id="16418" name="Group 34"/>
          <p:cNvGraphicFramePr>
            <a:graphicFrameLocks noGrp="1"/>
          </p:cNvGraphicFramePr>
          <p:nvPr>
            <p:ph type="tbl" idx="1"/>
          </p:nvPr>
        </p:nvGraphicFramePr>
        <p:xfrm>
          <a:off x="539552" y="1052736"/>
          <a:ext cx="8229600" cy="48768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26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Системы, подсистемы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C004C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[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Префикс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]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 + собственный номер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Процессы</a:t>
                      </a:r>
                      <a:endParaRPr kumimoji="0" lang="en-US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C004C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[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Префикс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]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+номер родительской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подсистемы+собственный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 номер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DFF"/>
                    </a:solidFill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Внешние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eorgia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сущности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[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Префикс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]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+номер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Хранилища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данных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[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Префикс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]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C004C"/>
                          </a:solidFill>
                          <a:effectLst/>
                          <a:latin typeface="Georgia" pitchFamily="18" charset="0"/>
                        </a:rPr>
                        <a:t>+номер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DFF"/>
                    </a:solidFill>
                  </a:tcPr>
                </a:tc>
              </a:tr>
            </a:tbl>
          </a:graphicData>
        </a:graphic>
      </p:graphicFrame>
      <p:pic>
        <p:nvPicPr>
          <p:cNvPr id="15374" name="Picture 17"/>
          <p:cNvPicPr>
            <a:picLocks noChangeAspect="1" noChangeArrowheads="1"/>
          </p:cNvPicPr>
          <p:nvPr/>
        </p:nvPicPr>
        <p:blipFill>
          <a:blip r:embed="rId2" cstate="print"/>
          <a:srcRect l="5786" t="24525" r="78804" b="59065"/>
          <a:stretch>
            <a:fillRect/>
          </a:stretch>
        </p:blipFill>
        <p:spPr bwMode="auto">
          <a:xfrm>
            <a:off x="1269802" y="1657574"/>
            <a:ext cx="2881313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Text Box 20"/>
          <p:cNvSpPr txBox="1">
            <a:spLocks noChangeArrowheads="1"/>
          </p:cNvSpPr>
          <p:nvPr/>
        </p:nvSpPr>
        <p:spPr bwMode="auto">
          <a:xfrm>
            <a:off x="5641777" y="2757711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5376" name="Picture 21"/>
          <p:cNvPicPr>
            <a:picLocks noChangeAspect="1" noChangeArrowheads="1"/>
          </p:cNvPicPr>
          <p:nvPr/>
        </p:nvPicPr>
        <p:blipFill>
          <a:blip r:embed="rId3" cstate="print"/>
          <a:srcRect l="7712" t="24525" r="78787" b="59065"/>
          <a:stretch>
            <a:fillRect/>
          </a:stretch>
        </p:blipFill>
        <p:spPr bwMode="auto">
          <a:xfrm>
            <a:off x="5446515" y="1586136"/>
            <a:ext cx="237648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29"/>
          <p:cNvPicPr>
            <a:picLocks noChangeAspect="1" noChangeArrowheads="1"/>
          </p:cNvPicPr>
          <p:nvPr/>
        </p:nvPicPr>
        <p:blipFill>
          <a:blip r:embed="rId4" cstate="print"/>
          <a:srcRect l="3864" t="24072" r="78813" b="55891"/>
          <a:stretch>
            <a:fillRect/>
          </a:stretch>
        </p:blipFill>
        <p:spPr bwMode="auto">
          <a:xfrm>
            <a:off x="1341240" y="4176936"/>
            <a:ext cx="2447925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31"/>
          <p:cNvPicPr>
            <a:picLocks noChangeAspect="1" noChangeArrowheads="1"/>
          </p:cNvPicPr>
          <p:nvPr/>
        </p:nvPicPr>
        <p:blipFill>
          <a:blip r:embed="rId5" cstate="print"/>
          <a:srcRect l="1936" t="60950" r="78804" b="22934"/>
          <a:stretch>
            <a:fillRect/>
          </a:stretch>
        </p:blipFill>
        <p:spPr bwMode="auto">
          <a:xfrm>
            <a:off x="5159177" y="4249961"/>
            <a:ext cx="3024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872" y="44624"/>
            <a:ext cx="8229600" cy="7397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Уровни </a:t>
            </a:r>
            <a:r>
              <a:rPr lang="en-US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DFD</a:t>
            </a: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770857" y="1484710"/>
            <a:ext cx="3889375" cy="792162"/>
          </a:xfrm>
          <a:prstGeom prst="ellipse">
            <a:avLst/>
          </a:prstGeom>
          <a:solidFill>
            <a:srgbClr val="EE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latin typeface="+mn-lt"/>
              </a:rPr>
              <a:t>Уровень системы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27313" y="2349971"/>
            <a:ext cx="3889375" cy="1511300"/>
            <a:chOff x="1655" y="1616"/>
            <a:chExt cx="2450" cy="952"/>
          </a:xfrm>
          <a:solidFill>
            <a:srgbClr val="EEDDFF"/>
          </a:solidFill>
        </p:grpSpPr>
        <p:sp>
          <p:nvSpPr>
            <p:cNvPr id="16392" name="Oval 5"/>
            <p:cNvSpPr>
              <a:spLocks noChangeArrowheads="1"/>
            </p:cNvSpPr>
            <p:nvPr/>
          </p:nvSpPr>
          <p:spPr bwMode="auto">
            <a:xfrm>
              <a:off x="1655" y="2069"/>
              <a:ext cx="2450" cy="499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dirty="0">
                  <a:latin typeface="+mn-lt"/>
                </a:rPr>
                <a:t>Уровень подсистемы</a:t>
              </a:r>
            </a:p>
          </p:txBody>
        </p:sp>
        <p:sp>
          <p:nvSpPr>
            <p:cNvPr id="16393" name="AutoShape 7"/>
            <p:cNvSpPr>
              <a:spLocks noChangeArrowheads="1"/>
            </p:cNvSpPr>
            <p:nvPr/>
          </p:nvSpPr>
          <p:spPr bwMode="auto">
            <a:xfrm>
              <a:off x="2835" y="1616"/>
              <a:ext cx="227" cy="408"/>
            </a:xfrm>
            <a:prstGeom prst="downArrow">
              <a:avLst>
                <a:gd name="adj1" fmla="val 50000"/>
                <a:gd name="adj2" fmla="val 4493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+mn-lt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700338" y="4005734"/>
            <a:ext cx="3889375" cy="1511300"/>
            <a:chOff x="1701" y="2614"/>
            <a:chExt cx="2450" cy="952"/>
          </a:xfrm>
          <a:solidFill>
            <a:srgbClr val="EEDDFF"/>
          </a:solidFill>
        </p:grpSpPr>
        <p:sp>
          <p:nvSpPr>
            <p:cNvPr id="16390" name="Oval 6"/>
            <p:cNvSpPr>
              <a:spLocks noChangeArrowheads="1"/>
            </p:cNvSpPr>
            <p:nvPr/>
          </p:nvSpPr>
          <p:spPr bwMode="auto">
            <a:xfrm>
              <a:off x="1701" y="3067"/>
              <a:ext cx="2450" cy="499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latin typeface="+mn-lt"/>
                </a:rPr>
                <a:t>Уровень процесса</a:t>
              </a:r>
            </a:p>
          </p:txBody>
        </p:sp>
        <p:sp>
          <p:nvSpPr>
            <p:cNvPr id="16391" name="AutoShape 8"/>
            <p:cNvSpPr>
              <a:spLocks noChangeArrowheads="1"/>
            </p:cNvSpPr>
            <p:nvPr/>
          </p:nvSpPr>
          <p:spPr bwMode="auto">
            <a:xfrm>
              <a:off x="2835" y="2614"/>
              <a:ext cx="227" cy="408"/>
            </a:xfrm>
            <a:prstGeom prst="downArrow">
              <a:avLst>
                <a:gd name="adj1" fmla="val 50000"/>
                <a:gd name="adj2" fmla="val 4493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idx="1"/>
          </p:nvPr>
        </p:nvSpPr>
        <p:spPr>
          <a:xfrm>
            <a:off x="446856" y="692696"/>
            <a:ext cx="8229600" cy="504825"/>
          </a:xfrm>
          <a:noFill/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00FF"/>
                </a:solidFill>
              </a:rPr>
              <a:t>1. Построение диаграмм уровня системы и подсистемы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18864" y="116632"/>
            <a:ext cx="8229600" cy="4508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Построение иерархии </a:t>
            </a:r>
            <a:r>
              <a:rPr lang="en-US" sz="32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DFD</a:t>
            </a:r>
            <a:endParaRPr lang="ru-RU" sz="3200" b="1" dirty="0" smtClean="0">
              <a:solidFill>
                <a:srgbClr val="4C004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 l="17419" t="17154" r="22794" b="19067"/>
          <a:stretch>
            <a:fillRect/>
          </a:stretch>
        </p:blipFill>
        <p:spPr bwMode="auto">
          <a:xfrm>
            <a:off x="971550" y="1124744"/>
            <a:ext cx="69850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620688"/>
            <a:ext cx="8229600" cy="504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00FF"/>
                </a:solidFill>
              </a:rPr>
              <a:t>2. Построение диаграмм уровня процесса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4508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Построение иерархии </a:t>
            </a:r>
            <a:r>
              <a:rPr lang="en-US" sz="32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DFD</a:t>
            </a:r>
            <a:endParaRPr lang="ru-RU" sz="3200" b="1" dirty="0" smtClean="0">
              <a:solidFill>
                <a:srgbClr val="4C004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 l="507" t="15787" r="3548" b="21336"/>
          <a:stretch>
            <a:fillRect/>
          </a:stretch>
        </p:blipFill>
        <p:spPr bwMode="auto">
          <a:xfrm>
            <a:off x="-72008" y="1095832"/>
            <a:ext cx="9324528" cy="521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0728"/>
            <a:ext cx="8229600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rgbClr val="0000FF"/>
                </a:solidFill>
              </a:rPr>
              <a:t>1. Контекстная диаграмма уровня системы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872" y="-28476"/>
            <a:ext cx="8229600" cy="86518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 </a:t>
            </a:r>
            <a:r>
              <a:rPr lang="en-US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DFD</a:t>
            </a:r>
            <a:r>
              <a:rPr lang="ru-RU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</a:t>
            </a:r>
            <a:br>
              <a:rPr lang="ru-RU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постройки дачного домика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 cstate="print"/>
          <a:srcRect l="4156" t="14090" r="17264" b="19716"/>
          <a:stretch>
            <a:fillRect/>
          </a:stretch>
        </p:blipFill>
        <p:spPr bwMode="auto">
          <a:xfrm>
            <a:off x="23090" y="1412776"/>
            <a:ext cx="8725374" cy="508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18864" y="332656"/>
            <a:ext cx="8229600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rgbClr val="0000FF"/>
                </a:solidFill>
              </a:rPr>
              <a:t>2. Диаграмма уровня подсистемы</a:t>
            </a: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 cstate="print"/>
          <a:srcRect l="1443" t="18739" r="8005" b="19687"/>
          <a:stretch>
            <a:fillRect/>
          </a:stretch>
        </p:blipFill>
        <p:spPr bwMode="auto">
          <a:xfrm>
            <a:off x="107504" y="1268760"/>
            <a:ext cx="9054206" cy="426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34888" y="332656"/>
            <a:ext cx="8229600" cy="5191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0000FF"/>
                </a:solidFill>
              </a:rPr>
              <a:t>3. Диаграмма уровня процесса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 cstate="print"/>
          <a:srcRect l="787" t="18739" r="7349" b="17793"/>
          <a:stretch>
            <a:fillRect/>
          </a:stretch>
        </p:blipFill>
        <p:spPr bwMode="auto">
          <a:xfrm>
            <a:off x="35496" y="1412776"/>
            <a:ext cx="9093906" cy="435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229600" cy="3886200"/>
          </a:xfrm>
        </p:spPr>
        <p:txBody>
          <a:bodyPr/>
          <a:lstStyle/>
          <a:p>
            <a:pPr eaLnBrk="1" hangingPunct="1"/>
            <a:r>
              <a:rPr lang="ru-RU" smtClean="0"/>
              <a:t>Провести сравнительный анализ функциональных моделей </a:t>
            </a:r>
            <a:r>
              <a:rPr lang="en-US" smtClean="0"/>
              <a:t>IDEF0 </a:t>
            </a:r>
            <a:r>
              <a:rPr lang="ru-RU" smtClean="0"/>
              <a:t>и </a:t>
            </a:r>
            <a:r>
              <a:rPr lang="en-US" smtClean="0"/>
              <a:t>DFD</a:t>
            </a:r>
            <a:endParaRPr lang="ru-RU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46856" y="332656"/>
            <a:ext cx="8229600" cy="4464050"/>
          </a:xfrm>
        </p:spPr>
        <p:txBody>
          <a:bodyPr/>
          <a:lstStyle/>
          <a:p>
            <a:pPr marL="0" indent="358775" algn="just" eaLnBrk="1" hangingPunct="1">
              <a:lnSpc>
                <a:spcPct val="90000"/>
              </a:lnSpc>
            </a:pPr>
            <a:r>
              <a:rPr lang="en-US" sz="3200" b="1" i="1" dirty="0" smtClean="0">
                <a:solidFill>
                  <a:schemeClr val="accent2"/>
                </a:solidFill>
              </a:rPr>
              <a:t>DFD</a:t>
            </a:r>
            <a:r>
              <a:rPr lang="ru-RU" i="1" dirty="0" smtClean="0"/>
              <a:t> (</a:t>
            </a:r>
            <a:r>
              <a:rPr lang="en-US" b="1" i="1" dirty="0" smtClean="0">
                <a:solidFill>
                  <a:schemeClr val="accent2"/>
                </a:solidFill>
              </a:rPr>
              <a:t>Data Flow Diagrams</a:t>
            </a:r>
            <a:r>
              <a:rPr lang="ru-RU" b="1" i="1" dirty="0" smtClean="0">
                <a:solidFill>
                  <a:schemeClr val="accent2"/>
                </a:solidFill>
              </a:rPr>
              <a:t>)</a:t>
            </a:r>
            <a:r>
              <a:rPr lang="ru-RU" i="1" dirty="0" smtClean="0"/>
              <a:t> – диаграммы потоков данных</a:t>
            </a:r>
          </a:p>
          <a:p>
            <a:pPr marL="0" indent="358775" algn="just" eaLnBrk="1" hangingPunct="1">
              <a:lnSpc>
                <a:spcPct val="90000"/>
              </a:lnSpc>
            </a:pPr>
            <a:endParaRPr lang="en-US" i="1" u="sng" dirty="0" smtClean="0">
              <a:solidFill>
                <a:schemeClr val="bg2"/>
              </a:solidFill>
            </a:endParaRPr>
          </a:p>
          <a:p>
            <a:pPr marL="0" indent="358775" algn="just" eaLnBrk="1" hangingPunct="1">
              <a:lnSpc>
                <a:spcPct val="90000"/>
              </a:lnSpc>
            </a:pPr>
            <a:r>
              <a:rPr lang="ru-RU" b="1" i="1" dirty="0" smtClean="0">
                <a:solidFill>
                  <a:srgbClr val="0000FF"/>
                </a:solidFill>
              </a:rPr>
              <a:t>Модель системы</a:t>
            </a:r>
            <a:r>
              <a:rPr lang="ru-RU" i="1" dirty="0" smtClean="0"/>
              <a:t> определяется как иерархия диаграмм потоков данных, описывающих асинхронный процесс преобразования информации от ее входа в систему до выдачи пользователю.</a:t>
            </a:r>
            <a:r>
              <a:rPr lang="ru-RU" dirty="0" smtClean="0"/>
              <a:t> </a:t>
            </a:r>
          </a:p>
        </p:txBody>
      </p:sp>
      <p:pic>
        <p:nvPicPr>
          <p:cNvPr id="5127" name="Picture 7" descr="Схема потока данны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645024"/>
            <a:ext cx="3565165" cy="3129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pPr marL="0" indent="358775" algn="just" eaLnBrk="1" hangingPunct="1">
              <a:lnSpc>
                <a:spcPct val="90000"/>
              </a:lnSpc>
              <a:buNone/>
            </a:pPr>
            <a:r>
              <a:rPr lang="ru-RU" sz="2800" dirty="0" smtClean="0"/>
              <a:t>Главная </a:t>
            </a:r>
            <a:r>
              <a:rPr lang="ru-RU" sz="2800" b="1" i="1" dirty="0" smtClean="0">
                <a:solidFill>
                  <a:srgbClr val="0000FF"/>
                </a:solidFill>
              </a:rPr>
              <a:t>цель</a:t>
            </a:r>
            <a:r>
              <a:rPr lang="ru-RU" sz="2800" dirty="0" smtClean="0"/>
              <a:t> такого представления – продемонстрировать, как каждый процесс преобразует свои входные данные в выходные, а также выявить отношения между этими процессами. </a:t>
            </a:r>
          </a:p>
          <a:p>
            <a:pPr marL="0" indent="358775" algn="just" eaLnBrk="1" hangingPunct="1">
              <a:lnSpc>
                <a:spcPct val="90000"/>
              </a:lnSpc>
              <a:buNone/>
            </a:pPr>
            <a:endParaRPr lang="ru-RU" sz="2800" dirty="0" smtClean="0"/>
          </a:p>
          <a:p>
            <a:pPr marL="0" indent="358775" algn="just" eaLnBrk="1" hangingPunct="1">
              <a:lnSpc>
                <a:spcPct val="90000"/>
              </a:lnSpc>
              <a:buNone/>
            </a:pPr>
            <a:r>
              <a:rPr lang="ru-RU" sz="2800" b="1" i="1" dirty="0" smtClean="0">
                <a:solidFill>
                  <a:srgbClr val="4C004C"/>
                </a:solidFill>
              </a:rPr>
              <a:t>Примечание</a:t>
            </a:r>
            <a:r>
              <a:rPr lang="ru-RU" sz="2800" i="1" dirty="0" smtClean="0">
                <a:solidFill>
                  <a:srgbClr val="4C004C"/>
                </a:solidFill>
              </a:rPr>
              <a:t>:</a:t>
            </a:r>
            <a:r>
              <a:rPr lang="ru-RU" sz="2800" i="1" dirty="0" smtClean="0"/>
              <a:t> </a:t>
            </a:r>
            <a:r>
              <a:rPr lang="en-US" sz="2800" dirty="0" smtClean="0"/>
              <a:t>DFD</a:t>
            </a:r>
            <a:r>
              <a:rPr lang="ru-RU" sz="2800" dirty="0" smtClean="0"/>
              <a:t>-модели могут быть использованы в дополнение к модели </a:t>
            </a:r>
            <a:r>
              <a:rPr lang="en-US" sz="2800" dirty="0" smtClean="0"/>
              <a:t>IDEF</a:t>
            </a:r>
            <a:r>
              <a:rPr lang="ru-RU" sz="2800" dirty="0" smtClean="0"/>
              <a:t>0 для более наглядного отображения текущих операций документооборота в корпоративных системах обработки информации.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i="1" dirty="0" smtClean="0"/>
          </a:p>
          <a:p>
            <a:pPr marL="0" indent="358775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 dirty="0" smtClean="0"/>
              <a:t>Основными компонентами</a:t>
            </a:r>
            <a:r>
              <a:rPr lang="ru-RU" sz="2800" dirty="0" smtClean="0"/>
              <a:t> диаграмм потоков данных являются:</a:t>
            </a:r>
          </a:p>
          <a:p>
            <a:pPr marL="179388" indent="179388" algn="just" eaLnBrk="1" hangingPunct="1">
              <a:lnSpc>
                <a:spcPct val="90000"/>
              </a:lnSpc>
            </a:pPr>
            <a:r>
              <a:rPr lang="ru-RU" sz="2800" dirty="0" smtClean="0"/>
              <a:t>внешние сущности</a:t>
            </a:r>
          </a:p>
          <a:p>
            <a:pPr marL="179388" indent="179388" algn="just" eaLnBrk="1" hangingPunct="1">
              <a:lnSpc>
                <a:spcPct val="90000"/>
              </a:lnSpc>
            </a:pPr>
            <a:r>
              <a:rPr lang="ru-RU" sz="2800" dirty="0" smtClean="0"/>
              <a:t>системы и подсистемы</a:t>
            </a:r>
          </a:p>
          <a:p>
            <a:pPr marL="179388" indent="179388" algn="just" eaLnBrk="1" hangingPunct="1">
              <a:lnSpc>
                <a:spcPct val="90000"/>
              </a:lnSpc>
            </a:pPr>
            <a:r>
              <a:rPr lang="ru-RU" sz="2800" dirty="0" smtClean="0"/>
              <a:t>процессы</a:t>
            </a:r>
          </a:p>
          <a:p>
            <a:pPr marL="179388" indent="179388" algn="just" eaLnBrk="1" hangingPunct="1">
              <a:lnSpc>
                <a:spcPct val="90000"/>
              </a:lnSpc>
            </a:pPr>
            <a:r>
              <a:rPr lang="ru-RU" sz="2800" dirty="0" smtClean="0"/>
              <a:t>накопители данных</a:t>
            </a:r>
          </a:p>
          <a:p>
            <a:pPr marL="179388" indent="179388" algn="just" eaLnBrk="1" hangingPunct="1">
              <a:lnSpc>
                <a:spcPct val="90000"/>
              </a:lnSpc>
            </a:pPr>
            <a:r>
              <a:rPr lang="ru-RU" sz="2800" dirty="0" smtClean="0"/>
              <a:t>потоки данных.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компоненты диаграмм потоков данных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715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Нотации, используемые в </a:t>
            </a:r>
            <a:b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DFD</a:t>
            </a: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-моделировании</a:t>
            </a:r>
          </a:p>
        </p:txBody>
      </p:sp>
      <p:grpSp>
        <p:nvGrpSpPr>
          <p:cNvPr id="8195" name="Group 9"/>
          <p:cNvGrpSpPr>
            <a:grpSpLocks/>
          </p:cNvGrpSpPr>
          <p:nvPr/>
        </p:nvGrpSpPr>
        <p:grpSpPr bwMode="auto">
          <a:xfrm>
            <a:off x="1403350" y="1989138"/>
            <a:ext cx="6626225" cy="2879725"/>
            <a:chOff x="884" y="1207"/>
            <a:chExt cx="4174" cy="1814"/>
          </a:xfrm>
        </p:grpSpPr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018" y="1207"/>
              <a:ext cx="1951" cy="63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dirty="0">
                  <a:latin typeface="Georgia" pitchFamily="18" charset="0"/>
                </a:rPr>
                <a:t>Нотации </a:t>
              </a:r>
            </a:p>
            <a:p>
              <a:pPr algn="ctr"/>
              <a:r>
                <a:rPr lang="en-US" sz="2400" dirty="0">
                  <a:latin typeface="Georgia" pitchFamily="18" charset="0"/>
                </a:rPr>
                <a:t>DFD</a:t>
              </a:r>
              <a:r>
                <a:rPr lang="ru-RU" sz="2400" dirty="0">
                  <a:latin typeface="Georgia" pitchFamily="18" charset="0"/>
                </a:rPr>
                <a:t>-моделирования</a:t>
              </a: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884" y="2432"/>
              <a:ext cx="1860" cy="58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dirty="0" err="1">
                  <a:latin typeface="Georgia" pitchFamily="18" charset="0"/>
                </a:rPr>
                <a:t>Гейна-Сарсона</a:t>
              </a:r>
              <a:r>
                <a:rPr lang="ru-RU" sz="2400" dirty="0">
                  <a:latin typeface="Georgia" pitchFamily="18" charset="0"/>
                </a:rPr>
                <a:t> </a:t>
              </a:r>
              <a:endParaRPr lang="en-US" sz="2400" dirty="0">
                <a:latin typeface="Georgia" pitchFamily="18" charset="0"/>
              </a:endParaRPr>
            </a:p>
            <a:p>
              <a:pPr algn="ctr"/>
              <a:r>
                <a:rPr lang="en-US" sz="2400" dirty="0">
                  <a:latin typeface="Georgia" pitchFamily="18" charset="0"/>
                </a:rPr>
                <a:t>(Gene-</a:t>
              </a:r>
              <a:r>
                <a:rPr lang="en-US" sz="2400" dirty="0" err="1">
                  <a:latin typeface="Georgia" pitchFamily="18" charset="0"/>
                </a:rPr>
                <a:t>Sarson</a:t>
              </a:r>
              <a:r>
                <a:rPr lang="en-US" sz="2400" dirty="0">
                  <a:latin typeface="Georgia" pitchFamily="18" charset="0"/>
                </a:rPr>
                <a:t>)</a:t>
              </a:r>
              <a:endParaRPr lang="ru-RU" dirty="0">
                <a:latin typeface="Georgia" pitchFamily="18" charset="0"/>
              </a:endParaRP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3152" y="2432"/>
              <a:ext cx="1906" cy="58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>
                  <a:latin typeface="Georgia" pitchFamily="18" charset="0"/>
                </a:rPr>
                <a:t>Йордона-ДеМарко </a:t>
              </a:r>
            </a:p>
            <a:p>
              <a:pPr algn="ctr"/>
              <a:r>
                <a:rPr lang="ru-RU" sz="2400">
                  <a:latin typeface="Georgia" pitchFamily="18" charset="0"/>
                </a:rPr>
                <a:t>(</a:t>
              </a:r>
              <a:r>
                <a:rPr lang="en-US" sz="2400">
                  <a:latin typeface="Georgia" pitchFamily="18" charset="0"/>
                </a:rPr>
                <a:t>Yordon-DeMarco</a:t>
              </a:r>
              <a:r>
                <a:rPr lang="ru-RU" sz="2400">
                  <a:latin typeface="Georgia" pitchFamily="18" charset="0"/>
                </a:rPr>
                <a:t>) </a:t>
              </a:r>
            </a:p>
          </p:txBody>
        </p:sp>
        <p:sp>
          <p:nvSpPr>
            <p:cNvPr id="8200" name="AutoShape 7"/>
            <p:cNvSpPr>
              <a:spLocks noChangeArrowheads="1"/>
            </p:cNvSpPr>
            <p:nvPr/>
          </p:nvSpPr>
          <p:spPr bwMode="auto">
            <a:xfrm rot="-1463985">
              <a:off x="3515" y="1933"/>
              <a:ext cx="317" cy="454"/>
            </a:xfrm>
            <a:prstGeom prst="downArrow">
              <a:avLst>
                <a:gd name="adj1" fmla="val 50000"/>
                <a:gd name="adj2" fmla="val 3580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1" name="AutoShape 8"/>
            <p:cNvSpPr>
              <a:spLocks noChangeArrowheads="1"/>
            </p:cNvSpPr>
            <p:nvPr/>
          </p:nvSpPr>
          <p:spPr bwMode="auto">
            <a:xfrm rot="1219031">
              <a:off x="2200" y="1933"/>
              <a:ext cx="317" cy="454"/>
            </a:xfrm>
            <a:prstGeom prst="downArrow">
              <a:avLst>
                <a:gd name="adj1" fmla="val 50000"/>
                <a:gd name="adj2" fmla="val 3580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5445224"/>
            <a:ext cx="9144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58775" algn="ctr">
              <a:spcBef>
                <a:spcPct val="50000"/>
              </a:spcBef>
              <a:defRPr/>
            </a:pPr>
            <a:r>
              <a:rPr lang="ru-RU" sz="2100" i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Примечание</a:t>
            </a:r>
            <a:r>
              <a:rPr lang="ru-RU" sz="2100" dirty="0">
                <a:latin typeface="Georgia" pitchFamily="18" charset="0"/>
              </a:rPr>
              <a:t>. В зависимости от используемой нотации графическое представление элементов диаграмм будет различным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7397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Внешняя сущность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908720"/>
            <a:ext cx="8363272" cy="2660650"/>
          </a:xfrm>
        </p:spPr>
        <p:txBody>
          <a:bodyPr>
            <a:noAutofit/>
          </a:bodyPr>
          <a:lstStyle/>
          <a:p>
            <a:pPr marL="0" indent="358775" algn="just" eaLnBrk="1" hangingPunct="1">
              <a:lnSpc>
                <a:spcPct val="80000"/>
              </a:lnSpc>
            </a:pPr>
            <a:r>
              <a:rPr lang="ru-RU" sz="2400" dirty="0" smtClean="0"/>
              <a:t>Представляет собой </a:t>
            </a:r>
            <a:r>
              <a:rPr lang="ru-RU" sz="2400" i="1" dirty="0" smtClean="0">
                <a:solidFill>
                  <a:srgbClr val="4C004C"/>
                </a:solidFill>
              </a:rPr>
              <a:t>материальный объект</a:t>
            </a:r>
            <a:r>
              <a:rPr lang="ru-RU" sz="2400" dirty="0" smtClean="0"/>
              <a:t> или </a:t>
            </a:r>
            <a:r>
              <a:rPr lang="ru-RU" sz="2400" i="1" dirty="0" smtClean="0">
                <a:solidFill>
                  <a:srgbClr val="4C004C"/>
                </a:solidFill>
              </a:rPr>
              <a:t>физическое лицо</a:t>
            </a:r>
            <a:r>
              <a:rPr lang="ru-RU" sz="2400" dirty="0" smtClean="0"/>
              <a:t>, являющееся </a:t>
            </a:r>
            <a:r>
              <a:rPr lang="ru-RU" sz="2400" dirty="0" smtClean="0">
                <a:solidFill>
                  <a:schemeClr val="accent2"/>
                </a:solidFill>
              </a:rPr>
              <a:t>источником</a:t>
            </a:r>
            <a:r>
              <a:rPr lang="ru-RU" sz="2400" dirty="0" smtClean="0"/>
              <a:t> или </a:t>
            </a:r>
            <a:r>
              <a:rPr lang="ru-RU" sz="2400" dirty="0" smtClean="0">
                <a:solidFill>
                  <a:schemeClr val="accent2"/>
                </a:solidFill>
              </a:rPr>
              <a:t>приемником информации</a:t>
            </a:r>
            <a:r>
              <a:rPr lang="ru-RU" sz="2400" dirty="0" smtClean="0"/>
              <a:t> (например, заказчики, клиенты, поставщики, склад, персонал, банк). </a:t>
            </a:r>
          </a:p>
          <a:p>
            <a:pPr marL="0" indent="358775" algn="just" eaLnBrk="1" hangingPunct="1">
              <a:lnSpc>
                <a:spcPct val="80000"/>
              </a:lnSpc>
            </a:pPr>
            <a:r>
              <a:rPr lang="ru-RU" sz="2400" dirty="0" smtClean="0"/>
              <a:t>Внешняя сущность находится </a:t>
            </a:r>
            <a:r>
              <a:rPr lang="ru-RU" sz="2400" u="sng" dirty="0" smtClean="0"/>
              <a:t>за пределами</a:t>
            </a:r>
            <a:r>
              <a:rPr lang="ru-RU" sz="2400" dirty="0" smtClean="0"/>
              <a:t> границ анализируемой системы.</a:t>
            </a:r>
          </a:p>
          <a:p>
            <a:pPr marL="0" indent="358775" algn="just" eaLnBrk="1" hangingPunct="1">
              <a:lnSpc>
                <a:spcPct val="80000"/>
              </a:lnSpc>
            </a:pPr>
            <a:r>
              <a:rPr lang="ru-RU" sz="2400" dirty="0" smtClean="0"/>
              <a:t>Одна и та же внешняя сущность может быть использована многократно на одной или нескольких диаграммах. 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147890" y="3582441"/>
            <a:ext cx="3384550" cy="2582863"/>
            <a:chOff x="3061" y="2478"/>
            <a:chExt cx="2132" cy="1627"/>
          </a:xfrm>
        </p:grpSpPr>
        <p:pic>
          <p:nvPicPr>
            <p:cNvPr id="9224" name="Picture 34"/>
            <p:cNvPicPr>
              <a:picLocks noChangeAspect="1" noChangeArrowheads="1"/>
            </p:cNvPicPr>
            <p:nvPr/>
          </p:nvPicPr>
          <p:blipFill>
            <a:blip r:embed="rId2" cstate="print"/>
            <a:srcRect l="3864" t="24525" r="82663" b="59291"/>
            <a:stretch>
              <a:fillRect/>
            </a:stretch>
          </p:blipFill>
          <p:spPr bwMode="auto">
            <a:xfrm>
              <a:off x="3288" y="2478"/>
              <a:ext cx="1633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Text Box 36"/>
            <p:cNvSpPr txBox="1">
              <a:spLocks noChangeArrowheads="1"/>
            </p:cNvSpPr>
            <p:nvPr/>
          </p:nvSpPr>
          <p:spPr bwMode="auto">
            <a:xfrm>
              <a:off x="3061" y="3657"/>
              <a:ext cx="2132" cy="44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/>
                <a:t>Внешняя сущность в нотации Гейна-Сарсона</a:t>
              </a:r>
              <a:r>
                <a:rPr lang="ru-RU"/>
                <a:t>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044004" y="3789040"/>
            <a:ext cx="3455988" cy="2354262"/>
            <a:chOff x="476" y="2613"/>
            <a:chExt cx="2177" cy="1483"/>
          </a:xfrm>
        </p:grpSpPr>
        <p:sp>
          <p:nvSpPr>
            <p:cNvPr id="9222" name="Text Box 35"/>
            <p:cNvSpPr txBox="1">
              <a:spLocks noChangeArrowheads="1"/>
            </p:cNvSpPr>
            <p:nvPr/>
          </p:nvSpPr>
          <p:spPr bwMode="auto">
            <a:xfrm>
              <a:off x="476" y="3648"/>
              <a:ext cx="2177" cy="44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/>
                <a:t>Внешняя сущность в нотации Йордона-ДеМарко</a:t>
              </a:r>
              <a:r>
                <a:rPr lang="ru-RU"/>
                <a:t> </a:t>
              </a:r>
            </a:p>
          </p:txBody>
        </p:sp>
        <p:sp>
          <p:nvSpPr>
            <p:cNvPr id="9223" name="Rectangle 11"/>
            <p:cNvSpPr>
              <a:spLocks noChangeArrowheads="1"/>
            </p:cNvSpPr>
            <p:nvPr/>
          </p:nvSpPr>
          <p:spPr bwMode="auto">
            <a:xfrm>
              <a:off x="793" y="2613"/>
              <a:ext cx="1407" cy="6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Имя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620688"/>
            <a:ext cx="8856983" cy="1655762"/>
          </a:xfrm>
        </p:spPr>
        <p:txBody>
          <a:bodyPr>
            <a:noAutofit/>
          </a:bodyPr>
          <a:lstStyle/>
          <a:p>
            <a:pPr marL="0" indent="358775" algn="just" eaLnBrk="1" hangingPunct="1">
              <a:lnSpc>
                <a:spcPct val="80000"/>
              </a:lnSpc>
              <a:defRPr/>
            </a:pPr>
            <a:r>
              <a:rPr lang="ru-RU" sz="2400" dirty="0" smtClean="0"/>
              <a:t>При построении модели сложной системы она может быть представлена в самом общем виде на так называемой </a:t>
            </a:r>
            <a:r>
              <a:rPr lang="ru-RU" sz="2400" dirty="0" smtClean="0">
                <a:solidFill>
                  <a:schemeClr val="accent2"/>
                </a:solidFill>
              </a:rPr>
              <a:t>контекстной диаграмме</a:t>
            </a:r>
            <a:r>
              <a:rPr lang="ru-RU" sz="2400" dirty="0" smtClean="0"/>
              <a:t> в виде одной </a:t>
            </a:r>
            <a:r>
              <a:rPr lang="ru-RU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системы</a:t>
            </a:r>
            <a:r>
              <a:rPr lang="ru-RU" sz="2400" dirty="0" smtClean="0"/>
              <a:t>, либо в виде ряда </a:t>
            </a:r>
            <a:r>
              <a:rPr lang="ru-RU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подсистем</a:t>
            </a:r>
            <a:r>
              <a:rPr lang="ru-RU" sz="2400" dirty="0" smtClean="0"/>
              <a:t>.</a:t>
            </a:r>
          </a:p>
          <a:p>
            <a:pPr marL="0" indent="358775" algn="just" eaLnBrk="1" hangingPunct="1">
              <a:lnSpc>
                <a:spcPct val="80000"/>
              </a:lnSpc>
              <a:defRPr/>
            </a:pPr>
            <a:r>
              <a:rPr lang="ru-RU" sz="2400" i="1" dirty="0" smtClean="0">
                <a:solidFill>
                  <a:schemeClr val="hlink"/>
                </a:solidFill>
              </a:rPr>
              <a:t>Наименование</a:t>
            </a:r>
            <a:r>
              <a:rPr lang="ru-RU" sz="2400" dirty="0" smtClean="0"/>
              <a:t> системы/подсистемы представляется в виде словосочетания с отглагольным существительным (рассмотрение повестки дня, решение задачи, получение денег и т.п.).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27384"/>
            <a:ext cx="8229600" cy="59531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Система и подсистема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52536" y="2852936"/>
            <a:ext cx="9144000" cy="2008188"/>
            <a:chOff x="0" y="1888"/>
            <a:chExt cx="5760" cy="1265"/>
          </a:xfrm>
        </p:grpSpPr>
        <p:grpSp>
          <p:nvGrpSpPr>
            <p:cNvPr id="10253" name="Group 4"/>
            <p:cNvGrpSpPr>
              <a:grpSpLocks noChangeAspect="1"/>
            </p:cNvGrpSpPr>
            <p:nvPr/>
          </p:nvGrpSpPr>
          <p:grpSpPr bwMode="auto">
            <a:xfrm>
              <a:off x="1710" y="1888"/>
              <a:ext cx="4050" cy="1265"/>
              <a:chOff x="1722" y="2754"/>
              <a:chExt cx="5760" cy="1800"/>
            </a:xfrm>
          </p:grpSpPr>
          <p:sp>
            <p:nvSpPr>
              <p:cNvPr id="10255" name="AutoShape 5"/>
              <p:cNvSpPr>
                <a:spLocks noChangeAspect="1" noChangeArrowheads="1"/>
              </p:cNvSpPr>
              <p:nvPr/>
            </p:nvSpPr>
            <p:spPr bwMode="auto">
              <a:xfrm>
                <a:off x="1722" y="2754"/>
                <a:ext cx="5760" cy="1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256" name="Group 6"/>
              <p:cNvGrpSpPr>
                <a:grpSpLocks/>
              </p:cNvGrpSpPr>
              <p:nvPr/>
            </p:nvGrpSpPr>
            <p:grpSpPr bwMode="auto">
              <a:xfrm>
                <a:off x="1722" y="2935"/>
                <a:ext cx="5760" cy="1440"/>
                <a:chOff x="1722" y="2935"/>
                <a:chExt cx="5760" cy="1440"/>
              </a:xfrm>
            </p:grpSpPr>
            <p:grpSp>
              <p:nvGrpSpPr>
                <p:cNvPr id="10257" name="Group 7"/>
                <p:cNvGrpSpPr>
                  <a:grpSpLocks/>
                </p:cNvGrpSpPr>
                <p:nvPr/>
              </p:nvGrpSpPr>
              <p:grpSpPr bwMode="auto">
                <a:xfrm>
                  <a:off x="1722" y="2935"/>
                  <a:ext cx="5220" cy="1440"/>
                  <a:chOff x="2984" y="-70"/>
                  <a:chExt cx="4094" cy="1115"/>
                </a:xfrm>
              </p:grpSpPr>
              <p:grpSp>
                <p:nvGrpSpPr>
                  <p:cNvPr id="10259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984" y="-70"/>
                    <a:ext cx="4094" cy="1115"/>
                    <a:chOff x="2984" y="-70"/>
                    <a:chExt cx="4094" cy="1115"/>
                  </a:xfrm>
                </p:grpSpPr>
                <p:sp>
                  <p:nvSpPr>
                    <p:cNvPr id="10261" name="AutoShap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4" y="-70"/>
                      <a:ext cx="1553" cy="1115"/>
                    </a:xfrm>
                    <a:prstGeom prst="flowChartAlternateProcess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62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4" y="208"/>
                      <a:ext cx="155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63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84" y="766"/>
                      <a:ext cx="155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64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25" y="348"/>
                      <a:ext cx="1270" cy="418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ru-RU"/>
                        <a:t>Наименование системы</a:t>
                      </a:r>
                    </a:p>
                  </p:txBody>
                </p:sp>
                <p:sp>
                  <p:nvSpPr>
                    <p:cNvPr id="10265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49" y="-70"/>
                      <a:ext cx="423" cy="27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p:txBody>
                </p:sp>
                <p:sp>
                  <p:nvSpPr>
                    <p:cNvPr id="10266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84" y="766"/>
                      <a:ext cx="1553" cy="27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r>
                        <a:rPr lang="ru-RU" sz="1600"/>
                        <a:t>Персонал, оборуд-е</a:t>
                      </a:r>
                    </a:p>
                  </p:txBody>
                </p:sp>
                <p:sp>
                  <p:nvSpPr>
                    <p:cNvPr id="10267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60" y="-70"/>
                      <a:ext cx="2118" cy="27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ru-RU"/>
                        <a:t>Поле идентификации</a:t>
                      </a:r>
                    </a:p>
                  </p:txBody>
                </p:sp>
                <p:sp>
                  <p:nvSpPr>
                    <p:cNvPr id="10268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60" y="348"/>
                      <a:ext cx="2116" cy="27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ru-RU"/>
                        <a:t>Поле имени</a:t>
                      </a:r>
                    </a:p>
                  </p:txBody>
                </p:sp>
                <p:sp>
                  <p:nvSpPr>
                    <p:cNvPr id="10269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6" y="69"/>
                      <a:ext cx="56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800000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70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6" y="487"/>
                      <a:ext cx="56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800000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271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396" y="905"/>
                      <a:ext cx="56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800000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26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125" y="766"/>
                    <a:ext cx="127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25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242" y="4014"/>
                  <a:ext cx="3240" cy="3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/>
                    <a:t>Поле физической реализации</a:t>
                  </a:r>
                </a:p>
              </p:txBody>
            </p:sp>
          </p:grpSp>
        </p:grpSp>
        <p:sp>
          <p:nvSpPr>
            <p:cNvPr id="10254" name="Text Box 23"/>
            <p:cNvSpPr txBox="1">
              <a:spLocks noChangeArrowheads="1"/>
            </p:cNvSpPr>
            <p:nvPr/>
          </p:nvSpPr>
          <p:spPr bwMode="auto">
            <a:xfrm>
              <a:off x="0" y="2160"/>
              <a:ext cx="1655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b="1" dirty="0"/>
                <a:t>Система/подсистема </a:t>
              </a:r>
              <a:endParaRPr lang="en-US" b="1" dirty="0"/>
            </a:p>
            <a:p>
              <a:pPr algn="r">
                <a:spcBef>
                  <a:spcPct val="50000"/>
                </a:spcBef>
              </a:pPr>
              <a:r>
                <a:rPr lang="ru-RU" b="1" dirty="0"/>
                <a:t>в нотации </a:t>
              </a:r>
              <a:r>
                <a:rPr lang="ru-RU" b="1" dirty="0" err="1"/>
                <a:t>Гейна-Сарсона</a:t>
              </a:r>
              <a:r>
                <a:rPr lang="ru-RU" dirty="0"/>
                <a:t> </a:t>
              </a:r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1259457" y="4869160"/>
            <a:ext cx="7993063" cy="1441450"/>
            <a:chOff x="476" y="3203"/>
            <a:chExt cx="5035" cy="908"/>
          </a:xfrm>
        </p:grpSpPr>
        <p:sp>
          <p:nvSpPr>
            <p:cNvPr id="10246" name="Oval 63"/>
            <p:cNvSpPr>
              <a:spLocks noChangeArrowheads="1"/>
            </p:cNvSpPr>
            <p:nvPr/>
          </p:nvSpPr>
          <p:spPr bwMode="auto">
            <a:xfrm>
              <a:off x="476" y="3203"/>
              <a:ext cx="952" cy="90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/>
                <a:t>Имя системы/</a:t>
              </a:r>
            </a:p>
            <a:p>
              <a:pPr algn="ctr"/>
              <a:r>
                <a:rPr lang="ru-RU"/>
                <a:t>подсистемы</a:t>
              </a:r>
            </a:p>
          </p:txBody>
        </p:sp>
        <p:sp>
          <p:nvSpPr>
            <p:cNvPr id="10247" name="Oval 64"/>
            <p:cNvSpPr>
              <a:spLocks noChangeArrowheads="1"/>
            </p:cNvSpPr>
            <p:nvPr/>
          </p:nvSpPr>
          <p:spPr bwMode="auto">
            <a:xfrm>
              <a:off x="2064" y="3249"/>
              <a:ext cx="907" cy="8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8" name="Line 65"/>
            <p:cNvSpPr>
              <a:spLocks noChangeShapeType="1"/>
            </p:cNvSpPr>
            <p:nvPr/>
          </p:nvSpPr>
          <p:spPr bwMode="auto">
            <a:xfrm>
              <a:off x="2064" y="3657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Text Box 66"/>
            <p:cNvSpPr txBox="1">
              <a:spLocks noChangeArrowheads="1"/>
            </p:cNvSpPr>
            <p:nvPr/>
          </p:nvSpPr>
          <p:spPr bwMode="auto">
            <a:xfrm>
              <a:off x="2381" y="3385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1</a:t>
              </a:r>
            </a:p>
          </p:txBody>
        </p:sp>
        <p:sp>
          <p:nvSpPr>
            <p:cNvPr id="10250" name="Text Box 67"/>
            <p:cNvSpPr txBox="1">
              <a:spLocks noChangeArrowheads="1"/>
            </p:cNvSpPr>
            <p:nvPr/>
          </p:nvSpPr>
          <p:spPr bwMode="auto">
            <a:xfrm>
              <a:off x="2290" y="3702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/>
                <a:t>имя</a:t>
              </a:r>
            </a:p>
          </p:txBody>
        </p:sp>
        <p:sp>
          <p:nvSpPr>
            <p:cNvPr id="10251" name="Text Box 68"/>
            <p:cNvSpPr txBox="1">
              <a:spLocks noChangeArrowheads="1"/>
            </p:cNvSpPr>
            <p:nvPr/>
          </p:nvSpPr>
          <p:spPr bwMode="auto">
            <a:xfrm>
              <a:off x="1520" y="3566"/>
              <a:ext cx="45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или</a:t>
              </a:r>
            </a:p>
          </p:txBody>
        </p:sp>
        <p:sp>
          <p:nvSpPr>
            <p:cNvPr id="10252" name="Text Box 69"/>
            <p:cNvSpPr txBox="1">
              <a:spLocks noChangeArrowheads="1"/>
            </p:cNvSpPr>
            <p:nvPr/>
          </p:nvSpPr>
          <p:spPr bwMode="auto">
            <a:xfrm>
              <a:off x="3696" y="3249"/>
              <a:ext cx="18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dirty="0"/>
                <a:t>Система/подсистема в нотации </a:t>
              </a:r>
              <a:r>
                <a:rPr lang="ru-RU" b="1" dirty="0" err="1"/>
                <a:t>Йордона-ДеМарко</a:t>
              </a:r>
              <a:endParaRPr lang="ru-RU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764704"/>
            <a:ext cx="8229600" cy="5544616"/>
          </a:xfrm>
        </p:spPr>
        <p:txBody>
          <a:bodyPr>
            <a:normAutofit/>
          </a:bodyPr>
          <a:lstStyle/>
          <a:p>
            <a:pPr marL="0" indent="358775" algn="just" eaLnBrk="1" hangingPunct="1">
              <a:lnSpc>
                <a:spcPct val="90000"/>
              </a:lnSpc>
              <a:defRPr/>
            </a:pPr>
            <a:r>
              <a:rPr lang="ru-RU" sz="2800" dirty="0" smtClean="0"/>
              <a:t>Представляет собой </a:t>
            </a:r>
            <a:r>
              <a:rPr lang="ru-RU" sz="2800" i="1" dirty="0" smtClean="0"/>
              <a:t>преобразование</a:t>
            </a:r>
            <a:r>
              <a:rPr lang="ru-RU" sz="2800" dirty="0" smtClean="0"/>
              <a:t> входных потоков в выходные в соответствии с определенным алгоритмом. </a:t>
            </a:r>
          </a:p>
          <a:p>
            <a:pPr marL="0" indent="358775" algn="just" eaLnBrk="1" hangingPunct="1">
              <a:lnSpc>
                <a:spcPct val="90000"/>
              </a:lnSpc>
              <a:defRPr/>
            </a:pPr>
            <a:endParaRPr lang="ru-RU" sz="2800" dirty="0" smtClean="0"/>
          </a:p>
          <a:p>
            <a:pPr marL="0" indent="358775" algn="just" eaLnBrk="1" hangingPunct="1">
              <a:lnSpc>
                <a:spcPct val="90000"/>
              </a:lnSpc>
              <a:defRPr/>
            </a:pPr>
            <a:r>
              <a:rPr lang="ru-RU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Примеры</a:t>
            </a:r>
            <a:r>
              <a:rPr lang="ru-RU" sz="2800" i="1" dirty="0" smtClean="0">
                <a:solidFill>
                  <a:srgbClr val="0000FF"/>
                </a:solidFill>
              </a:rPr>
              <a:t>:</a:t>
            </a:r>
            <a:r>
              <a:rPr lang="ru-RU" sz="2800" dirty="0" smtClean="0"/>
              <a:t> </a:t>
            </a:r>
            <a:r>
              <a:rPr lang="ru-RU" sz="2800" i="1" dirty="0" smtClean="0"/>
              <a:t>обработка входных документов и выпуск отчетности определенным подразделением, процессы физически реализованного устройства</a:t>
            </a:r>
            <a:r>
              <a:rPr lang="ru-RU" sz="2800" dirty="0" smtClean="0"/>
              <a:t>.</a:t>
            </a:r>
          </a:p>
          <a:p>
            <a:pPr marL="0" indent="358775" algn="just" eaLnBrk="1" hangingPunct="1">
              <a:lnSpc>
                <a:spcPct val="90000"/>
              </a:lnSpc>
              <a:defRPr/>
            </a:pPr>
            <a:endParaRPr lang="ru-RU" sz="2800" dirty="0" smtClean="0"/>
          </a:p>
          <a:p>
            <a:pPr marL="0" indent="358775" algn="just" eaLnBrk="1" hangingPunct="1">
              <a:lnSpc>
                <a:spcPct val="90000"/>
              </a:lnSpc>
              <a:defRPr/>
            </a:pPr>
            <a:r>
              <a:rPr lang="ru-RU" sz="2800" dirty="0" smtClean="0"/>
              <a:t>Процесс </a:t>
            </a:r>
            <a:r>
              <a:rPr lang="ru-RU" sz="2800" i="1" dirty="0" smtClean="0">
                <a:solidFill>
                  <a:schemeClr val="accent2"/>
                </a:solidFill>
              </a:rPr>
              <a:t>именуется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2800" dirty="0" smtClean="0"/>
              <a:t>в виде словосочетания с </a:t>
            </a:r>
            <a:r>
              <a:rPr lang="ru-RU" sz="2800" dirty="0" smtClean="0">
                <a:solidFill>
                  <a:srgbClr val="FF0000"/>
                </a:solidFill>
              </a:rPr>
              <a:t>активным глаголом </a:t>
            </a:r>
            <a:r>
              <a:rPr lang="ru-RU" sz="2800" dirty="0" smtClean="0"/>
              <a:t>в неопределенной форме, за которым следует существительное в винительном падеже.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8112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7397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4C004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Процесс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95288" y="908720"/>
            <a:ext cx="8424862" cy="2016125"/>
            <a:chOff x="249" y="1026"/>
            <a:chExt cx="5307" cy="1270"/>
          </a:xfrm>
        </p:grpSpPr>
        <p:grpSp>
          <p:nvGrpSpPr>
            <p:cNvPr id="12302" name="Group 4"/>
            <p:cNvGrpSpPr>
              <a:grpSpLocks/>
            </p:cNvGrpSpPr>
            <p:nvPr/>
          </p:nvGrpSpPr>
          <p:grpSpPr bwMode="auto">
            <a:xfrm>
              <a:off x="249" y="1026"/>
              <a:ext cx="3856" cy="1270"/>
              <a:chOff x="1722" y="2935"/>
              <a:chExt cx="5760" cy="1440"/>
            </a:xfrm>
          </p:grpSpPr>
          <p:grpSp>
            <p:nvGrpSpPr>
              <p:cNvPr id="12304" name="Group 5"/>
              <p:cNvGrpSpPr>
                <a:grpSpLocks/>
              </p:cNvGrpSpPr>
              <p:nvPr/>
            </p:nvGrpSpPr>
            <p:grpSpPr bwMode="auto">
              <a:xfrm>
                <a:off x="1722" y="2935"/>
                <a:ext cx="5220" cy="1440"/>
                <a:chOff x="2984" y="-70"/>
                <a:chExt cx="4094" cy="1115"/>
              </a:xfrm>
            </p:grpSpPr>
            <p:grpSp>
              <p:nvGrpSpPr>
                <p:cNvPr id="12306" name="Group 6"/>
                <p:cNvGrpSpPr>
                  <a:grpSpLocks/>
                </p:cNvGrpSpPr>
                <p:nvPr/>
              </p:nvGrpSpPr>
              <p:grpSpPr bwMode="auto">
                <a:xfrm>
                  <a:off x="2984" y="-70"/>
                  <a:ext cx="4094" cy="1115"/>
                  <a:chOff x="2984" y="-70"/>
                  <a:chExt cx="4094" cy="1115"/>
                </a:xfrm>
              </p:grpSpPr>
              <p:sp>
                <p:nvSpPr>
                  <p:cNvPr id="12308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2984" y="-70"/>
                    <a:ext cx="1553" cy="1115"/>
                  </a:xfrm>
                  <a:prstGeom prst="flowChartAlternateProcess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09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2984" y="208"/>
                    <a:ext cx="1553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10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984" y="766"/>
                    <a:ext cx="1553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11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5" y="348"/>
                    <a:ext cx="1270" cy="41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600"/>
                      <a:t>Наименование процесса</a:t>
                    </a:r>
                  </a:p>
                </p:txBody>
              </p:sp>
              <p:sp>
                <p:nvSpPr>
                  <p:cNvPr id="1231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49" y="-70"/>
                    <a:ext cx="423" cy="2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/>
                      <a:t>1.1</a:t>
                    </a:r>
                  </a:p>
                </p:txBody>
              </p:sp>
              <p:sp>
                <p:nvSpPr>
                  <p:cNvPr id="12313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84" y="766"/>
                    <a:ext cx="1553" cy="27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u-RU" sz="1600"/>
                      <a:t>Персонал, оборуд-е</a:t>
                    </a:r>
                  </a:p>
                </p:txBody>
              </p:sp>
              <p:sp>
                <p:nvSpPr>
                  <p:cNvPr id="12314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0" y="-70"/>
                    <a:ext cx="2118" cy="2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/>
                      <a:t>Поле идентификации</a:t>
                    </a:r>
                  </a:p>
                </p:txBody>
              </p:sp>
              <p:sp>
                <p:nvSpPr>
                  <p:cNvPr id="1231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0" y="348"/>
                    <a:ext cx="2116" cy="27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/>
                      <a:t>Поле имени</a:t>
                    </a:r>
                  </a:p>
                </p:txBody>
              </p:sp>
              <p:sp>
                <p:nvSpPr>
                  <p:cNvPr id="12316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396" y="69"/>
                    <a:ext cx="56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800000"/>
                    </a:solidFill>
                    <a:round/>
                    <a:headEnd type="triangle" w="med" len="med"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17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396" y="487"/>
                    <a:ext cx="56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800000"/>
                    </a:solidFill>
                    <a:round/>
                    <a:headEnd type="triangle" w="med" len="med"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18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396" y="905"/>
                    <a:ext cx="56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800000"/>
                    </a:solidFill>
                    <a:round/>
                    <a:headEnd type="triangle" w="med" len="med"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307" name="Line 18"/>
                <p:cNvSpPr>
                  <a:spLocks noChangeShapeType="1"/>
                </p:cNvSpPr>
                <p:nvPr/>
              </p:nvSpPr>
              <p:spPr bwMode="auto">
                <a:xfrm>
                  <a:off x="3125" y="766"/>
                  <a:ext cx="127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05" name="Text Box 19"/>
              <p:cNvSpPr txBox="1">
                <a:spLocks noChangeArrowheads="1"/>
              </p:cNvSpPr>
              <p:nvPr/>
            </p:nvSpPr>
            <p:spPr bwMode="auto">
              <a:xfrm>
                <a:off x="4242" y="4014"/>
                <a:ext cx="3240" cy="3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/>
                  <a:t>Поле физической реализации</a:t>
                </a:r>
              </a:p>
            </p:txBody>
          </p:sp>
        </p:grpSp>
        <p:sp>
          <p:nvSpPr>
            <p:cNvPr id="12303" name="Text Box 20"/>
            <p:cNvSpPr txBox="1">
              <a:spLocks noChangeArrowheads="1"/>
            </p:cNvSpPr>
            <p:nvPr/>
          </p:nvSpPr>
          <p:spPr bwMode="auto">
            <a:xfrm>
              <a:off x="3651" y="1298"/>
              <a:ext cx="1905" cy="44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/>
                <a:t>Процесс в нотации Гейна-Сарсона </a:t>
              </a:r>
            </a:p>
          </p:txBody>
        </p:sp>
      </p:grp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756295" y="5373216"/>
            <a:ext cx="7704137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400" u="sng">
                <a:solidFill>
                  <a:srgbClr val="4C004C"/>
                </a:solidFill>
                <a:latin typeface="+mn-lt"/>
              </a:rPr>
              <a:t>!!!!! </a:t>
            </a:r>
            <a:r>
              <a:rPr lang="ru-RU" sz="2400" u="sng">
                <a:solidFill>
                  <a:srgbClr val="4C004C"/>
                </a:solidFill>
                <a:latin typeface="+mn-lt"/>
              </a:rPr>
              <a:t>Процесс отличается от системы/подсистемы по полю наименования</a:t>
            </a:r>
            <a:r>
              <a:rPr lang="en-US" sz="2400">
                <a:solidFill>
                  <a:srgbClr val="4C004C"/>
                </a:solidFill>
                <a:latin typeface="+mn-lt"/>
              </a:rPr>
              <a:t>!!!!</a:t>
            </a:r>
            <a:endParaRPr lang="ru-RU">
              <a:solidFill>
                <a:srgbClr val="4C004C"/>
              </a:solidFill>
              <a:latin typeface="+mn-lt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8313" y="3429000"/>
            <a:ext cx="8280400" cy="1441450"/>
            <a:chOff x="295" y="2523"/>
            <a:chExt cx="5216" cy="908"/>
          </a:xfrm>
        </p:grpSpPr>
        <p:sp>
          <p:nvSpPr>
            <p:cNvPr id="12294" name="Text Box 22"/>
            <p:cNvSpPr txBox="1">
              <a:spLocks noChangeArrowheads="1"/>
            </p:cNvSpPr>
            <p:nvPr/>
          </p:nvSpPr>
          <p:spPr bwMode="auto">
            <a:xfrm>
              <a:off x="3742" y="2659"/>
              <a:ext cx="1769" cy="44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000" b="1"/>
                <a:t>Процесс в нотации Йордона-ДеМарко</a:t>
              </a:r>
              <a:endParaRPr lang="ru-RU"/>
            </a:p>
          </p:txBody>
        </p:sp>
        <p:grpSp>
          <p:nvGrpSpPr>
            <p:cNvPr id="12295" name="Group 34"/>
            <p:cNvGrpSpPr>
              <a:grpSpLocks/>
            </p:cNvGrpSpPr>
            <p:nvPr/>
          </p:nvGrpSpPr>
          <p:grpSpPr bwMode="auto">
            <a:xfrm>
              <a:off x="295" y="2523"/>
              <a:ext cx="2495" cy="908"/>
              <a:chOff x="295" y="2523"/>
              <a:chExt cx="2495" cy="908"/>
            </a:xfrm>
          </p:grpSpPr>
          <p:sp>
            <p:nvSpPr>
              <p:cNvPr id="12296" name="Oval 27"/>
              <p:cNvSpPr>
                <a:spLocks noChangeArrowheads="1"/>
              </p:cNvSpPr>
              <p:nvPr/>
            </p:nvSpPr>
            <p:spPr bwMode="auto">
              <a:xfrm>
                <a:off x="295" y="2523"/>
                <a:ext cx="952" cy="9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/>
                  <a:t>Имя </a:t>
                </a:r>
              </a:p>
              <a:p>
                <a:pPr algn="ctr"/>
                <a:r>
                  <a:rPr lang="ru-RU"/>
                  <a:t>процесса</a:t>
                </a:r>
              </a:p>
            </p:txBody>
          </p:sp>
          <p:sp>
            <p:nvSpPr>
              <p:cNvPr id="12297" name="Oval 28"/>
              <p:cNvSpPr>
                <a:spLocks noChangeArrowheads="1"/>
              </p:cNvSpPr>
              <p:nvPr/>
            </p:nvSpPr>
            <p:spPr bwMode="auto">
              <a:xfrm>
                <a:off x="1883" y="2569"/>
                <a:ext cx="907" cy="8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298" name="Line 29"/>
              <p:cNvSpPr>
                <a:spLocks noChangeShapeType="1"/>
              </p:cNvSpPr>
              <p:nvPr/>
            </p:nvSpPr>
            <p:spPr bwMode="auto">
              <a:xfrm>
                <a:off x="1883" y="2977"/>
                <a:ext cx="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9" name="Text Box 30"/>
              <p:cNvSpPr txBox="1">
                <a:spLocks noChangeArrowheads="1"/>
              </p:cNvSpPr>
              <p:nvPr/>
            </p:nvSpPr>
            <p:spPr bwMode="auto">
              <a:xfrm>
                <a:off x="2200" y="2705"/>
                <a:ext cx="22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/>
                  <a:t>1</a:t>
                </a:r>
              </a:p>
            </p:txBody>
          </p:sp>
          <p:sp>
            <p:nvSpPr>
              <p:cNvPr id="12300" name="Text Box 31"/>
              <p:cNvSpPr txBox="1">
                <a:spLocks noChangeArrowheads="1"/>
              </p:cNvSpPr>
              <p:nvPr/>
            </p:nvSpPr>
            <p:spPr bwMode="auto">
              <a:xfrm>
                <a:off x="2109" y="3022"/>
                <a:ext cx="4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/>
                  <a:t>имя</a:t>
                </a:r>
              </a:p>
            </p:txBody>
          </p:sp>
          <p:sp>
            <p:nvSpPr>
              <p:cNvPr id="12301" name="Text Box 32"/>
              <p:cNvSpPr txBox="1">
                <a:spLocks noChangeArrowheads="1"/>
              </p:cNvSpPr>
              <p:nvPr/>
            </p:nvSpPr>
            <p:spPr bwMode="auto">
              <a:xfrm>
                <a:off x="1339" y="2886"/>
                <a:ext cx="45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/>
                  <a:t>или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</TotalTime>
  <Words>558</Words>
  <Application>Microsoft Office PowerPoint</Application>
  <PresentationFormat>Экран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Функциональное моделирование систем с использованием методологии DFD</vt:lpstr>
      <vt:lpstr>Слайд 2</vt:lpstr>
      <vt:lpstr>Слайд 3</vt:lpstr>
      <vt:lpstr>Основные компоненты диаграмм потоков данных</vt:lpstr>
      <vt:lpstr>Нотации, используемые в  DFD-моделировании</vt:lpstr>
      <vt:lpstr>Внешняя сущность</vt:lpstr>
      <vt:lpstr>Система и подсистема</vt:lpstr>
      <vt:lpstr>Процесс</vt:lpstr>
      <vt:lpstr>Процесс</vt:lpstr>
      <vt:lpstr>Накопитель данных</vt:lpstr>
      <vt:lpstr>Поток данных</vt:lpstr>
      <vt:lpstr>Нумерация объектов</vt:lpstr>
      <vt:lpstr>Уровни DFD-модели</vt:lpstr>
      <vt:lpstr>Построение иерархии DFD</vt:lpstr>
      <vt:lpstr>Построение иерархии DFD</vt:lpstr>
      <vt:lpstr>Пример DFD-модели постройки дачного домика</vt:lpstr>
      <vt:lpstr>Слайд 17</vt:lpstr>
      <vt:lpstr>Слайд 18</vt:lpstr>
      <vt:lpstr>Задание</vt:lpstr>
    </vt:vector>
  </TitlesOfParts>
  <Company>shishki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Функциональное моделирование систем с использованием методологии DFD</dc:title>
  <dc:creator>mashi_m</dc:creator>
  <cp:lastModifiedBy>Татьяна</cp:lastModifiedBy>
  <cp:revision>21</cp:revision>
  <dcterms:created xsi:type="dcterms:W3CDTF">2009-03-06T16:36:45Z</dcterms:created>
  <dcterms:modified xsi:type="dcterms:W3CDTF">2017-10-23T08:51:18Z</dcterms:modified>
</cp:coreProperties>
</file>