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57" r:id="rId4"/>
    <p:sldId id="258" r:id="rId5"/>
    <p:sldId id="259" r:id="rId6"/>
    <p:sldId id="260" r:id="rId7"/>
    <p:sldId id="261" r:id="rId8"/>
    <p:sldId id="262" r:id="rId9"/>
    <p:sldId id="263" r:id="rId10"/>
    <p:sldId id="271" r:id="rId11"/>
    <p:sldId id="279" r:id="rId12"/>
    <p:sldId id="266" r:id="rId13"/>
    <p:sldId id="273" r:id="rId14"/>
    <p:sldId id="272" r:id="rId15"/>
    <p:sldId id="267" r:id="rId16"/>
    <p:sldId id="274" r:id="rId17"/>
    <p:sldId id="268" r:id="rId18"/>
    <p:sldId id="275" r:id="rId19"/>
    <p:sldId id="269" r:id="rId20"/>
    <p:sldId id="276" r:id="rId21"/>
    <p:sldId id="277" r:id="rId22"/>
    <p:sldId id="270" r:id="rId23"/>
    <p:sldId id="278" r:id="rId2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9900"/>
    <a:srgbClr val="3366CC"/>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13" d="100"/>
          <a:sy n="113" d="100"/>
        </p:scale>
        <p:origin x="-1500" y="-96"/>
      </p:cViewPr>
      <p:guideLst>
        <p:guide orient="horz" pos="2160"/>
        <p:guide pos="2880"/>
      </p:guideLst>
    </p:cSldViewPr>
  </p:slideViewPr>
  <p:notesTextViewPr>
    <p:cViewPr>
      <p:scale>
        <a:sx n="100" d="100"/>
        <a:sy n="100" d="100"/>
      </p:scale>
      <p:origin x="0" y="0"/>
    </p:cViewPr>
  </p:notesTextViewPr>
  <p:notesViewPr>
    <p:cSldViewPr>
      <p:cViewPr varScale="1">
        <p:scale>
          <a:sx n="56" d="100"/>
          <a:sy n="56" d="100"/>
        </p:scale>
        <p:origin x="-1860"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844304C4-49BC-4EFA-8409-CA13B98510BF}" type="datetimeFigureOut">
              <a:rPr lang="ru-RU"/>
              <a:pPr>
                <a:defRPr/>
              </a:pPr>
              <a:t>24.11.2017</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D3A8391-2AF0-48A3-B723-54561948E1B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D36714A-65BD-4955-8340-A3346347F0E5}"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A60595E-6C6F-4825-A28C-ECDB7B86CD21}"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4126930-3B98-4CCD-B8F2-ED36FA414126}"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7EC3D9F-2855-4E71-B631-7CC1B6A92945}"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4252BE2-4F75-451F-AD0F-3E4C39F66E61}"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321729-CB2D-4E9C-99B1-53C37D148B6A}"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ADCFCA1E-F637-4633-AA1C-D696D41B58D1}"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9981D8C-B5D5-430E-930F-3B45B764106E}" type="slidenum">
              <a:rPr lang="ru-RU"/>
              <a:pPr>
                <a:defRPr/>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52CD651-BF60-4A77-8490-15BF5622827B}"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02EC006-A8E9-407F-AF97-01821DF08EE5}" type="slidenum">
              <a:rPr lang="ru-RU"/>
              <a:pPr>
                <a:defRPr/>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DFEA582-041D-4034-A8C9-E56AFFA3F4D6}"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E3C8C5D-79D3-4D72-B46A-AE86204D5B5C}" type="slidenum">
              <a:rPr lang="ru-RU"/>
              <a:pPr>
                <a:defRPr/>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002BBDB0-B266-4604-86F3-08F01FF6BA0C}"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1B2CEDC-475B-423A-B93C-58527DE5360A}" type="slidenum">
              <a:rPr lang="ru-RU"/>
              <a:pPr>
                <a:defRPr/>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EFD37F56-373B-4138-BD64-CA4012FB0E51}" type="datetimeFigureOut">
              <a:rPr lang="ru-RU"/>
              <a:pPr>
                <a:defRPr/>
              </a:pPr>
              <a:t>24.11.2017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3410555-69A4-4521-B467-232EF2D41D41}" type="slidenum">
              <a:rPr lang="ru-RU"/>
              <a:pPr>
                <a:defRPr/>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035468C-9757-4238-B374-9F88CBCFD04C}" type="datetimeFigureOut">
              <a:rPr lang="ru-RU"/>
              <a:pPr>
                <a:defRPr/>
              </a:pPr>
              <a:t>24.11.2017</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AB51F96E-3264-4E98-8073-7918B799C42C}" type="slidenum">
              <a:rPr lang="ru-RU"/>
              <a:pPr>
                <a:defRPr/>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3BED43F-055B-4467-B291-E750396862BB}" type="datetimeFigureOut">
              <a:rPr lang="ru-RU"/>
              <a:pPr>
                <a:defRPr/>
              </a:pPr>
              <a:t>24.11.2017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60AA983-9DBB-4112-BE88-F52C1FD3D95E}" type="slidenum">
              <a:rPr lang="ru-RU"/>
              <a:pPr>
                <a:defRPr/>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9264BDF-D8AC-4CBD-8764-6232676F4232}"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7C98FB8-F774-4333-B3D0-E34F2E7806B3}"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184FA03-6F87-4DAC-B37C-88DEF25B3A85}"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C13F1EA0-9001-411E-B593-1A3CE4BCF616}" type="slidenum">
              <a:rPr lang="ru-RU"/>
              <a:pPr>
                <a:defRPr/>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306B6E6-9AAB-4A3A-BE75-4011773235DF}"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2EE3E410-71C2-4047-8A99-AF068E1B3749}" type="slidenum">
              <a:rPr lang="ru-RU"/>
              <a:pPr>
                <a:defRPr/>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1A64D90-263E-483A-83EC-95823D77B009}"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E02765-A7A7-4998-BEA3-17B08E8A8541}" type="slidenum">
              <a:rPr lang="ru-RU"/>
              <a:pPr>
                <a:defRPr/>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02C2C94-B049-4C2E-8659-EE12E7CC667A}"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16AA44F-6EE6-47F4-96F6-CA5EF65998D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25653AF-8980-4AC4-B31D-C1B5748F8B5C}" type="datetimeFigureOut">
              <a:rPr lang="ru-RU"/>
              <a:pPr>
                <a:defRPr/>
              </a:pPr>
              <a:t>24.11.2017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7AB99C5-A202-4766-9C4B-EEBE94F532F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36F883A4-8B89-4323-89CC-036C2B20BDCF}"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FBF54EF-C565-4A75-9D5E-2B00270C16B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E191495-5ACF-4A2F-94FD-888D57D97953}" type="datetimeFigureOut">
              <a:rPr lang="ru-RU"/>
              <a:pPr>
                <a:defRPr/>
              </a:pPr>
              <a:t>24.11.2017</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2ECE831C-05D0-4535-8605-6B063A2EE442}"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CE87C6CF-E325-402B-BC92-7C076E3CAA6F}" type="datetimeFigureOut">
              <a:rPr lang="ru-RU"/>
              <a:pPr>
                <a:defRPr/>
              </a:pPr>
              <a:t>24.11.2017</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9E6AD528-CFFB-438A-9B66-E64B973B609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C4D9855F-046E-424B-ADC9-6083C5AFFABB}" type="datetimeFigureOut">
              <a:rPr lang="ru-RU"/>
              <a:pPr>
                <a:defRPr/>
              </a:pPr>
              <a:t>24.11.2017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DFB44793-E294-49F8-A9B9-E54B0919A5EB}"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1164E46-E99F-44AF-9E76-4A019369CE03}"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8C4EE26-467A-44DF-8CBF-493C9AB7999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D0A65D3-21BC-4E4E-BBF6-D96A500CB542}" type="datetimeFigureOut">
              <a:rPr lang="ru-RU"/>
              <a:pPr>
                <a:defRPr/>
              </a:pPr>
              <a:t>24.11.2017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E2E56BA-E711-44FB-A6D6-A4A35AACC5B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7613D770-CDF9-43FA-AF9C-DE617F471DD3}" type="datetimeFigureOut">
              <a:rPr lang="ru-RU"/>
              <a:pPr>
                <a:defRPr/>
              </a:pPr>
              <a:t>24.11.2017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3B22C9D-9A37-4E2F-9160-A74221ECCA3D}" type="slidenum">
              <a:rPr lang="ru-RU"/>
              <a:pPr>
                <a:defRPr/>
              </a:pPr>
              <a:t>‹#›</a:t>
            </a:fld>
            <a:endParaRPr lang="ru-RU"/>
          </a:p>
        </p:txBody>
      </p:sp>
      <p:pic>
        <p:nvPicPr>
          <p:cNvPr id="1031" name="Рисунок 14" descr="5.jpg"/>
          <p:cNvPicPr>
            <a:picLocks noChangeAspect="1"/>
          </p:cNvPicPr>
          <p:nvPr userDrawn="1"/>
        </p:nvPicPr>
        <p:blipFill>
          <a:blip r:embed="rId13" cstate="print"/>
          <a:srcRect/>
          <a:stretch>
            <a:fillRect/>
          </a:stretch>
        </p:blipFill>
        <p:spPr bwMode="auto">
          <a:xfrm>
            <a:off x="0" y="0"/>
            <a:ext cx="9144000" cy="68722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ED54D20-1C23-4F30-9440-4E932EE506B5}" type="datetimeFigureOut">
              <a:rPr lang="ru-RU"/>
              <a:pPr>
                <a:defRPr/>
              </a:pPr>
              <a:t>24.11.2017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F95517F-5FC6-4058-BCA4-217FD04C5AE6}" type="slidenum">
              <a:rPr lang="ru-RU"/>
              <a:pPr>
                <a:defRPr/>
              </a:pPr>
              <a:t>‹#›</a:t>
            </a:fld>
            <a:endParaRPr lang="ru-RU"/>
          </a:p>
        </p:txBody>
      </p:sp>
      <p:pic>
        <p:nvPicPr>
          <p:cNvPr id="2055" name="Рисунок 14" descr="6.jpg"/>
          <p:cNvPicPr>
            <a:picLocks noChangeAspect="1"/>
          </p:cNvPicPr>
          <p:nvPr userDrawn="1"/>
        </p:nvPicPr>
        <p:blipFill>
          <a:blip r:embed="rId13" cstate="print"/>
          <a:srcRect/>
          <a:stretch>
            <a:fillRect/>
          </a:stretch>
        </p:blipFill>
        <p:spPr bwMode="auto">
          <a:xfrm>
            <a:off x="0" y="0"/>
            <a:ext cx="9144000" cy="68722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p:cNvSpPr txBox="1">
            <a:spLocks/>
          </p:cNvSpPr>
          <p:nvPr/>
        </p:nvSpPr>
        <p:spPr>
          <a:xfrm>
            <a:off x="2357422" y="0"/>
            <a:ext cx="5357812" cy="1785938"/>
          </a:xfrm>
          <a:prstGeom prst="rect">
            <a:avLst/>
          </a:prstGeom>
        </p:spPr>
        <p:txBody>
          <a:bodyPr/>
          <a:lstStyle/>
          <a:p>
            <a:r>
              <a:rPr lang="ru-RU" sz="4000" b="1" i="1" dirty="0">
                <a:solidFill>
                  <a:srgbClr val="FF0000"/>
                </a:solidFill>
                <a:latin typeface="Bookman Old Style" pitchFamily="18" charset="0"/>
              </a:rPr>
              <a:t>Эффективность и оптимизация программ</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57356" y="142852"/>
            <a:ext cx="6429420" cy="1200329"/>
          </a:xfrm>
          <a:prstGeom prst="rect">
            <a:avLst/>
          </a:prstGeom>
        </p:spPr>
        <p:txBody>
          <a:bodyPr wrap="square">
            <a:spAutoFit/>
          </a:bodyPr>
          <a:lstStyle/>
          <a:p>
            <a:pPr lvl="0" algn="ctr"/>
            <a:r>
              <a:rPr lang="ru-RU" sz="3600" b="1" i="1" dirty="0" smtClean="0">
                <a:solidFill>
                  <a:srgbClr val="C00000"/>
                </a:solidFill>
                <a:latin typeface="Bookman Old Style" pitchFamily="18" charset="0"/>
              </a:rPr>
              <a:t>Правила </a:t>
            </a:r>
          </a:p>
          <a:p>
            <a:pPr lvl="0" algn="ctr"/>
            <a:r>
              <a:rPr lang="ru-RU" sz="3600" b="1" i="1" dirty="0" smtClean="0">
                <a:solidFill>
                  <a:srgbClr val="C00000"/>
                </a:solidFill>
                <a:latin typeface="Bookman Old Style" pitchFamily="18" charset="0"/>
              </a:rPr>
              <a:t>оптимизации программ</a:t>
            </a:r>
          </a:p>
        </p:txBody>
      </p:sp>
      <p:pic>
        <p:nvPicPr>
          <p:cNvPr id="1026" name="Picture 2" descr="Картинки по запросу программы компьютер"/>
          <p:cNvPicPr>
            <a:picLocks noChangeAspect="1" noChangeArrowheads="1"/>
          </p:cNvPicPr>
          <p:nvPr/>
        </p:nvPicPr>
        <p:blipFill>
          <a:blip r:embed="rId2" cstate="print"/>
          <a:srcRect/>
          <a:stretch>
            <a:fillRect/>
          </a:stretch>
        </p:blipFill>
        <p:spPr bwMode="auto">
          <a:xfrm>
            <a:off x="5143504" y="4042927"/>
            <a:ext cx="3681197" cy="2457907"/>
          </a:xfrm>
          <a:prstGeom prst="rect">
            <a:avLst/>
          </a:prstGeom>
          <a:ln>
            <a:noFill/>
          </a:ln>
          <a:effectLst>
            <a:outerShdw blurRad="292100" dist="139700" dir="2700000" algn="tl" rotWithShape="0">
              <a:srgbClr val="333333">
                <a:alpha val="65000"/>
              </a:srgbClr>
            </a:outerShdw>
          </a:effectLst>
        </p:spPr>
      </p:pic>
      <p:sp>
        <p:nvSpPr>
          <p:cNvPr id="5" name="Прямоугольник 4"/>
          <p:cNvSpPr/>
          <p:nvPr/>
        </p:nvSpPr>
        <p:spPr>
          <a:xfrm>
            <a:off x="428596" y="1785926"/>
            <a:ext cx="8286808" cy="2308324"/>
          </a:xfrm>
          <a:prstGeom prst="rect">
            <a:avLst/>
          </a:prstGeom>
        </p:spPr>
        <p:txBody>
          <a:bodyPr wrap="square">
            <a:spAutoFit/>
          </a:bodyPr>
          <a:lstStyle/>
          <a:p>
            <a:pPr algn="just"/>
            <a:r>
              <a:rPr lang="ru-RU" sz="2400" b="1" i="1" dirty="0" smtClean="0">
                <a:solidFill>
                  <a:srgbClr val="000099"/>
                </a:solidFill>
                <a:latin typeface="Bookman Old Style" pitchFamily="18" charset="0"/>
              </a:rPr>
              <a:t>   Оптимизацией программы</a:t>
            </a:r>
            <a:r>
              <a:rPr lang="ru-RU" sz="2400" b="1" i="1" dirty="0" smtClean="0">
                <a:solidFill>
                  <a:schemeClr val="tx2">
                    <a:lumMod val="50000"/>
                  </a:schemeClr>
                </a:solidFill>
                <a:latin typeface="Bookman Old Style" pitchFamily="18" charset="0"/>
              </a:rPr>
              <a:t> </a:t>
            </a:r>
            <a:r>
              <a:rPr lang="ru-RU" sz="2400" b="1" dirty="0" smtClean="0">
                <a:solidFill>
                  <a:schemeClr val="tx2">
                    <a:lumMod val="50000"/>
                  </a:schemeClr>
                </a:solidFill>
                <a:latin typeface="Bookman Old Style" pitchFamily="18" charset="0"/>
              </a:rPr>
              <a:t>называют такие преобразования, которые позволяют сделать ее более эффективной, т.е. сделать ее более экономной по памяти и/или более быстрой по выполнению тех же функций, что и до оптимизационного преобразования </a:t>
            </a:r>
            <a:endParaRPr lang="ru-RU" sz="2400" b="1" dirty="0">
              <a:solidFill>
                <a:schemeClr val="tx2">
                  <a:lumMod val="50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357298"/>
            <a:ext cx="8572560" cy="5478423"/>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b="1" i="1" dirty="0" smtClean="0">
                <a:solidFill>
                  <a:schemeClr val="tx2">
                    <a:lumMod val="50000"/>
                  </a:schemeClr>
                </a:solidFill>
                <a:latin typeface="Bookman Old Style" pitchFamily="18" charset="0"/>
                <a:sym typeface="Wingdings"/>
              </a:rPr>
              <a:t> </a:t>
            </a:r>
            <a:r>
              <a:rPr lang="ru-RU" sz="2300" b="1" i="1" u="sng" dirty="0" smtClean="0">
                <a:solidFill>
                  <a:schemeClr val="tx2">
                    <a:lumMod val="50000"/>
                  </a:schemeClr>
                </a:solidFill>
                <a:latin typeface="Bookman Old Style" pitchFamily="18" charset="0"/>
              </a:rPr>
              <a:t>Расширение </a:t>
            </a:r>
            <a:r>
              <a:rPr lang="ru-RU" sz="2300" b="1" i="1" u="sng" dirty="0">
                <a:solidFill>
                  <a:schemeClr val="tx2">
                    <a:lumMod val="50000"/>
                  </a:schemeClr>
                </a:solidFill>
                <a:latin typeface="Bookman Old Style" pitchFamily="18" charset="0"/>
              </a:rPr>
              <a:t>структур данных</a:t>
            </a:r>
            <a:r>
              <a:rPr lang="ru-RU" sz="2300" b="1" u="sng" dirty="0">
                <a:solidFill>
                  <a:schemeClr val="tx2">
                    <a:lumMod val="50000"/>
                  </a:schemeClr>
                </a:solidFill>
                <a:latin typeface="Bookman Old Style" pitchFamily="18" charset="0"/>
              </a:rPr>
              <a:t>.</a:t>
            </a:r>
            <a:r>
              <a:rPr lang="ru-RU" sz="2300" b="1" dirty="0">
                <a:solidFill>
                  <a:schemeClr val="tx2">
                    <a:lumMod val="50000"/>
                  </a:schemeClr>
                </a:solidFill>
                <a:latin typeface="Bookman Old Style" pitchFamily="18" charset="0"/>
              </a:rPr>
              <a:t> Время выполнения определенных операций с данными может быть уменьшено, если структуру расширить добавлением дополнительной информации или изменить представление данных в этой структуре так, чтобы ускорить к ним </a:t>
            </a:r>
            <a:r>
              <a:rPr lang="ru-RU" sz="2300" b="1" dirty="0" smtClean="0">
                <a:solidFill>
                  <a:schemeClr val="tx2">
                    <a:lumMod val="50000"/>
                  </a:schemeClr>
                </a:solidFill>
                <a:latin typeface="Bookman Old Style" pitchFamily="18" charset="0"/>
              </a:rPr>
              <a:t>доступ</a:t>
            </a:r>
          </a:p>
          <a:p>
            <a:pPr algn="just"/>
            <a:endParaRPr lang="ru-RU" sz="1000" dirty="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chemeClr val="tx2">
                    <a:lumMod val="50000"/>
                  </a:schemeClr>
                </a:solidFill>
                <a:latin typeface="Bookman Old Style" pitchFamily="18" charset="0"/>
                <a:sym typeface="Wingdings"/>
              </a:rPr>
              <a:t> </a:t>
            </a:r>
            <a:r>
              <a:rPr lang="ru-RU" sz="2300" b="1" i="1" u="sng" dirty="0" smtClean="0">
                <a:solidFill>
                  <a:schemeClr val="tx2">
                    <a:lumMod val="50000"/>
                  </a:schemeClr>
                </a:solidFill>
                <a:latin typeface="Bookman Old Style" pitchFamily="18" charset="0"/>
              </a:rPr>
              <a:t>Вычислять </a:t>
            </a:r>
            <a:r>
              <a:rPr lang="ru-RU" sz="2300" b="1" i="1" u="sng" dirty="0">
                <a:solidFill>
                  <a:schemeClr val="tx2">
                    <a:lumMod val="50000"/>
                  </a:schemeClr>
                </a:solidFill>
                <a:latin typeface="Bookman Old Style" pitchFamily="18" charset="0"/>
              </a:rPr>
              <a:t>результаты заранее и хранить их</a:t>
            </a:r>
            <a:r>
              <a:rPr lang="ru-RU" sz="2300" b="1" u="sng" dirty="0">
                <a:solidFill>
                  <a:schemeClr val="tx2">
                    <a:lumMod val="50000"/>
                  </a:schemeClr>
                </a:solidFill>
                <a:latin typeface="Bookman Old Style" pitchFamily="18" charset="0"/>
              </a:rPr>
              <a:t>.</a:t>
            </a:r>
            <a:r>
              <a:rPr lang="ru-RU" sz="2300" b="1" dirty="0">
                <a:solidFill>
                  <a:schemeClr val="tx2">
                    <a:lumMod val="50000"/>
                  </a:schemeClr>
                </a:solidFill>
                <a:latin typeface="Bookman Old Style" pitchFamily="18" charset="0"/>
              </a:rPr>
              <a:t> Стоимость повторного вычисления дорогостоящей функции может быть уменьшена путем однократного ее вызова и сохранения результата. Последующие вызовы обрабатываются с помощью таблицы, а не самой </a:t>
            </a:r>
            <a:r>
              <a:rPr lang="ru-RU" sz="2300" b="1" dirty="0" smtClean="0">
                <a:solidFill>
                  <a:schemeClr val="tx2">
                    <a:lumMod val="50000"/>
                  </a:schemeClr>
                </a:solidFill>
                <a:latin typeface="Bookman Old Style" pitchFamily="18" charset="0"/>
              </a:rPr>
              <a:t>функцией</a:t>
            </a:r>
          </a:p>
        </p:txBody>
      </p:sp>
      <p:sp>
        <p:nvSpPr>
          <p:cNvPr id="27" name="Прямоугольник 26"/>
          <p:cNvSpPr/>
          <p:nvPr/>
        </p:nvSpPr>
        <p:spPr>
          <a:xfrm>
            <a:off x="1571604" y="579103"/>
            <a:ext cx="7000923" cy="492443"/>
          </a:xfrm>
          <a:prstGeom prst="rect">
            <a:avLst/>
          </a:prstGeom>
        </p:spPr>
        <p:txBody>
          <a:bodyPr wrap="square">
            <a:spAutoFit/>
          </a:bodyPr>
          <a:lstStyle/>
          <a:p>
            <a:r>
              <a:rPr lang="ru-RU" sz="2600" b="1" dirty="0" smtClean="0">
                <a:solidFill>
                  <a:srgbClr val="000099"/>
                </a:solidFill>
                <a:latin typeface="Bookman Old Style" pitchFamily="18" charset="0"/>
              </a:rPr>
              <a:t>Жертвуем памятью ради скорости</a:t>
            </a:r>
            <a:endParaRPr lang="ru-RU" dirty="0"/>
          </a:p>
        </p:txBody>
      </p:sp>
      <p:sp>
        <p:nvSpPr>
          <p:cNvPr id="28" name="TextBox 27"/>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1</a:t>
            </a:r>
            <a:endParaRPr lang="ru-RU" sz="3000" b="1" dirty="0">
              <a:solidFill>
                <a:srgbClr val="000099"/>
              </a:solidFill>
              <a:latin typeface="Bookman Old Style"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365484"/>
            <a:ext cx="8643998" cy="3908762"/>
          </a:xfrm>
          <a:prstGeom prst="rect">
            <a:avLst/>
          </a:prstGeom>
        </p:spPr>
        <p:txBody>
          <a:bodyPr wrap="square">
            <a:spAutoFit/>
          </a:bodyPr>
          <a:lstStyle/>
          <a:p>
            <a:pPr algn="just"/>
            <a:endParaRPr lang="ru-RU" sz="2400" dirty="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chemeClr val="tx2">
                    <a:lumMod val="50000"/>
                  </a:schemeClr>
                </a:solidFill>
                <a:latin typeface="Bookman Old Style" pitchFamily="18" charset="0"/>
                <a:sym typeface="Wingdings"/>
              </a:rPr>
              <a:t> </a:t>
            </a:r>
            <a:r>
              <a:rPr lang="ru-RU" sz="2400" b="1" i="1" u="sng" dirty="0" smtClean="0">
                <a:solidFill>
                  <a:schemeClr val="tx2">
                    <a:lumMod val="50000"/>
                  </a:schemeClr>
                </a:solidFill>
                <a:latin typeface="Bookman Old Style" pitchFamily="18" charset="0"/>
              </a:rPr>
              <a:t>Кэширование</a:t>
            </a:r>
            <a:r>
              <a:rPr lang="ru-RU" sz="2400" b="1" i="1" dirty="0">
                <a:solidFill>
                  <a:schemeClr val="tx2">
                    <a:lumMod val="50000"/>
                  </a:schemeClr>
                </a:solidFill>
                <a:latin typeface="Bookman Old Style" pitchFamily="18" charset="0"/>
              </a:rPr>
              <a:t>. </a:t>
            </a:r>
            <a:r>
              <a:rPr lang="ru-RU" sz="2400" b="1" dirty="0">
                <a:solidFill>
                  <a:schemeClr val="tx2">
                    <a:lumMod val="50000"/>
                  </a:schemeClr>
                </a:solidFill>
                <a:latin typeface="Bookman Old Style" pitchFamily="18" charset="0"/>
              </a:rPr>
              <a:t>Данные, к которым чаще всего обращаешься, должны располагаться ближе всего</a:t>
            </a:r>
            <a:r>
              <a:rPr lang="ru-RU" sz="2400" b="1" dirty="0" smtClean="0">
                <a:solidFill>
                  <a:schemeClr val="tx2">
                    <a:lumMod val="50000"/>
                  </a:schemeClr>
                </a:solidFill>
                <a:latin typeface="Bookman Old Style" pitchFamily="18" charset="0"/>
              </a:rPr>
              <a:t>.</a:t>
            </a:r>
          </a:p>
          <a:p>
            <a:pPr algn="just"/>
            <a:r>
              <a:rPr lang="ru-RU" sz="2400" dirty="0">
                <a:solidFill>
                  <a:schemeClr val="tx2">
                    <a:lumMod val="50000"/>
                  </a:schemeClr>
                </a:solidFill>
                <a:latin typeface="Bookman Old Style" pitchFamily="18" charset="0"/>
              </a:rPr>
              <a:t/>
            </a:r>
            <a:br>
              <a:rPr lang="ru-RU" sz="2400" dirty="0">
                <a:solidFill>
                  <a:schemeClr val="tx2">
                    <a:lumMod val="50000"/>
                  </a:schemeClr>
                </a:solidFill>
                <a:latin typeface="Bookman Old Style" pitchFamily="18" charset="0"/>
              </a:rPr>
            </a:br>
            <a:r>
              <a:rPr lang="ru-RU" sz="2400" b="1" i="1" dirty="0" smtClean="0">
                <a:solidFill>
                  <a:schemeClr val="tx2">
                    <a:lumMod val="50000"/>
                  </a:schemeClr>
                </a:solidFill>
                <a:latin typeface="Bookman Old Style" pitchFamily="18" charset="0"/>
                <a:sym typeface="Wingdings"/>
              </a:rPr>
              <a:t> </a:t>
            </a:r>
            <a:r>
              <a:rPr lang="ru-RU" sz="2800" b="1" i="1" dirty="0" smtClean="0">
                <a:solidFill>
                  <a:srgbClr val="000099"/>
                </a:solidFill>
                <a:latin typeface="Bookman Old Style" pitchFamily="18" charset="0"/>
                <a:sym typeface="Wingdings"/>
              </a:rPr>
              <a:t></a:t>
            </a:r>
            <a:r>
              <a:rPr lang="ru-RU" sz="2400" b="1" i="1" dirty="0" smtClean="0">
                <a:solidFill>
                  <a:schemeClr val="tx2">
                    <a:lumMod val="50000"/>
                  </a:schemeClr>
                </a:solidFill>
                <a:latin typeface="Bookman Old Style" pitchFamily="18" charset="0"/>
                <a:sym typeface="Wingdings"/>
              </a:rPr>
              <a:t> </a:t>
            </a:r>
            <a:r>
              <a:rPr lang="ru-RU" sz="2400" b="1" i="1" u="sng" dirty="0" smtClean="0">
                <a:solidFill>
                  <a:schemeClr val="tx2">
                    <a:lumMod val="50000"/>
                  </a:schemeClr>
                </a:solidFill>
                <a:latin typeface="Bookman Old Style" pitchFamily="18" charset="0"/>
              </a:rPr>
              <a:t>Лень </a:t>
            </a:r>
            <a:r>
              <a:rPr lang="ru-RU" sz="2400" b="1" i="1" u="sng" dirty="0">
                <a:solidFill>
                  <a:schemeClr val="tx2">
                    <a:lumMod val="50000"/>
                  </a:schemeClr>
                </a:solidFill>
                <a:latin typeface="Bookman Old Style" pitchFamily="18" charset="0"/>
              </a:rPr>
              <a:t>в вычислениях</a:t>
            </a:r>
            <a:r>
              <a:rPr lang="ru-RU" sz="2400" b="1" i="1" dirty="0">
                <a:solidFill>
                  <a:schemeClr val="tx2">
                    <a:lumMod val="50000"/>
                  </a:schemeClr>
                </a:solidFill>
                <a:latin typeface="Bookman Old Style" pitchFamily="18" charset="0"/>
              </a:rPr>
              <a:t>.</a:t>
            </a:r>
            <a:r>
              <a:rPr lang="ru-RU" sz="2400" b="1" dirty="0">
                <a:solidFill>
                  <a:schemeClr val="tx2">
                    <a:lumMod val="50000"/>
                  </a:schemeClr>
                </a:solidFill>
                <a:latin typeface="Bookman Old Style" pitchFamily="18" charset="0"/>
              </a:rPr>
              <a:t> Стратегия, при которой значения объектов вычисляются только по мере необходимости, позволяет избавиться от вычисления значений тех объектов, которые в действительности не нужны</a:t>
            </a:r>
            <a:r>
              <a:rPr lang="ru-RU" sz="2400" b="1" dirty="0" smtClean="0">
                <a:solidFill>
                  <a:schemeClr val="tx2">
                    <a:lumMod val="50000"/>
                  </a:schemeClr>
                </a:solidFill>
                <a:latin typeface="Bookman Old Style" pitchFamily="18" charset="0"/>
              </a:rPr>
              <a:t>.</a:t>
            </a:r>
            <a:endParaRPr lang="ru-RU" sz="2400" dirty="0">
              <a:solidFill>
                <a:schemeClr val="tx2">
                  <a:lumMod val="50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571612"/>
            <a:ext cx="8501122" cy="4647426"/>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 </a:t>
            </a:r>
            <a:r>
              <a:rPr lang="ru-RU" sz="2400" b="1" i="1" u="sng" dirty="0" smtClean="0">
                <a:solidFill>
                  <a:schemeClr val="tx2">
                    <a:lumMod val="50000"/>
                  </a:schemeClr>
                </a:solidFill>
                <a:latin typeface="Bookman Old Style" pitchFamily="18" charset="0"/>
              </a:rPr>
              <a:t>Упаковка</a:t>
            </a:r>
            <a:r>
              <a:rPr lang="ru-RU" sz="2400" b="1" i="1" dirty="0">
                <a:solidFill>
                  <a:schemeClr val="tx2">
                    <a:lumMod val="50000"/>
                  </a:schemeClr>
                </a:solidFill>
                <a:latin typeface="Bookman Old Style" pitchFamily="18" charset="0"/>
              </a:rPr>
              <a:t>. </a:t>
            </a:r>
            <a:r>
              <a:rPr lang="ru-RU" sz="2400" b="1" dirty="0">
                <a:solidFill>
                  <a:schemeClr val="tx2">
                    <a:lumMod val="50000"/>
                  </a:schemeClr>
                </a:solidFill>
                <a:latin typeface="Bookman Old Style" pitchFamily="18" charset="0"/>
              </a:rPr>
              <a:t>Способы уплотненного представления данных позволяют уменьшить затраты памяти за счет быстроты обращения к этим </a:t>
            </a:r>
            <a:r>
              <a:rPr lang="ru-RU" sz="2400" b="1" dirty="0" smtClean="0">
                <a:solidFill>
                  <a:schemeClr val="tx2">
                    <a:lumMod val="50000"/>
                  </a:schemeClr>
                </a:solidFill>
                <a:latin typeface="Bookman Old Style" pitchFamily="18" charset="0"/>
              </a:rPr>
              <a:t>данным</a:t>
            </a:r>
            <a:endParaRPr lang="ru-RU" sz="2400" b="1" dirty="0">
              <a:solidFill>
                <a:schemeClr val="tx2">
                  <a:lumMod val="50000"/>
                </a:schemeClr>
              </a:solidFill>
              <a:latin typeface="Bookman Old Style" pitchFamily="18" charset="0"/>
            </a:endParaRPr>
          </a:p>
          <a:p>
            <a:pPr algn="just"/>
            <a:r>
              <a:rPr lang="ru-RU" sz="2400" b="1" dirty="0">
                <a:solidFill>
                  <a:schemeClr val="tx2">
                    <a:lumMod val="50000"/>
                  </a:schemeClr>
                </a:solidFill>
                <a:latin typeface="Bookman Old Style" pitchFamily="18" charset="0"/>
              </a:rPr>
              <a:t/>
            </a:r>
            <a:br>
              <a:rPr lang="ru-RU" sz="2400" b="1" dirty="0">
                <a:solidFill>
                  <a:schemeClr val="tx2">
                    <a:lumMod val="50000"/>
                  </a:schemeClr>
                </a:solidFill>
                <a:latin typeface="Bookman Old Style" pitchFamily="18" charset="0"/>
              </a:rPr>
            </a:br>
            <a:r>
              <a:rPr lang="ru-RU" sz="2400" b="1" i="1" dirty="0" smtClean="0">
                <a:solidFill>
                  <a:schemeClr val="tx2">
                    <a:lumMod val="50000"/>
                  </a:schemeClr>
                </a:solidFill>
                <a:latin typeface="Bookman Old Style" pitchFamily="18" charset="0"/>
                <a:sym typeface="Wingdings"/>
              </a:rPr>
              <a:t> </a:t>
            </a:r>
            <a:r>
              <a:rPr lang="ru-RU" sz="2800" b="1" i="1" dirty="0" smtClean="0">
                <a:solidFill>
                  <a:srgbClr val="000099"/>
                </a:solidFill>
                <a:latin typeface="Bookman Old Style" pitchFamily="18" charset="0"/>
                <a:sym typeface="Wingdings"/>
              </a:rPr>
              <a:t></a:t>
            </a:r>
            <a:r>
              <a:rPr lang="ru-RU" sz="2400" b="1" i="1" dirty="0" smtClean="0">
                <a:solidFill>
                  <a:schemeClr val="tx2">
                    <a:lumMod val="50000"/>
                  </a:schemeClr>
                </a:solidFill>
                <a:latin typeface="Bookman Old Style" pitchFamily="18" charset="0"/>
                <a:sym typeface="Wingdings"/>
              </a:rPr>
              <a:t> </a:t>
            </a:r>
            <a:r>
              <a:rPr lang="ru-RU" sz="2400" b="1" i="1" u="sng" dirty="0" smtClean="0">
                <a:solidFill>
                  <a:schemeClr val="tx2">
                    <a:lumMod val="50000"/>
                  </a:schemeClr>
                </a:solidFill>
                <a:latin typeface="Bookman Old Style" pitchFamily="18" charset="0"/>
              </a:rPr>
              <a:t>Интерпретаторы</a:t>
            </a:r>
            <a:r>
              <a:rPr lang="ru-RU" sz="2400" b="1" i="1" dirty="0">
                <a:solidFill>
                  <a:schemeClr val="tx2">
                    <a:lumMod val="50000"/>
                  </a:schemeClr>
                </a:solidFill>
                <a:latin typeface="Bookman Old Style" pitchFamily="18" charset="0"/>
              </a:rPr>
              <a:t>.</a:t>
            </a:r>
            <a:r>
              <a:rPr lang="ru-RU" sz="2400" b="1" dirty="0">
                <a:solidFill>
                  <a:schemeClr val="tx2">
                    <a:lumMod val="50000"/>
                  </a:schemeClr>
                </a:solidFill>
                <a:latin typeface="Bookman Old Style" pitchFamily="18" charset="0"/>
              </a:rPr>
              <a:t> Объем кода программы часто может быть уменьшен с помощью интерпретаторов, позволяющих компактно представить последовательности часто используемых </a:t>
            </a:r>
            <a:r>
              <a:rPr lang="ru-RU" sz="2400" b="1" dirty="0" smtClean="0">
                <a:solidFill>
                  <a:schemeClr val="tx2">
                    <a:lumMod val="50000"/>
                  </a:schemeClr>
                </a:solidFill>
                <a:latin typeface="Bookman Old Style" pitchFamily="18" charset="0"/>
              </a:rPr>
              <a:t>операторов</a:t>
            </a:r>
            <a:endParaRPr lang="ru-RU" sz="2400" b="1" dirty="0">
              <a:solidFill>
                <a:schemeClr val="tx2">
                  <a:lumMod val="50000"/>
                </a:schemeClr>
              </a:solidFill>
              <a:latin typeface="Bookman Old Style" pitchFamily="18" charset="0"/>
            </a:endParaRPr>
          </a:p>
          <a:p>
            <a:pPr algn="just"/>
            <a:r>
              <a:rPr lang="ru-RU" sz="2400" b="1" dirty="0">
                <a:solidFill>
                  <a:schemeClr val="tx2">
                    <a:lumMod val="50000"/>
                  </a:schemeClr>
                </a:solidFill>
                <a:latin typeface="Bookman Old Style" pitchFamily="18" charset="0"/>
              </a:rPr>
              <a:t/>
            </a:r>
            <a:br>
              <a:rPr lang="ru-RU" sz="2400" b="1" dirty="0">
                <a:solidFill>
                  <a:schemeClr val="tx2">
                    <a:lumMod val="50000"/>
                  </a:schemeClr>
                </a:solidFill>
                <a:latin typeface="Bookman Old Style" pitchFamily="18" charset="0"/>
              </a:rPr>
            </a:br>
            <a:endParaRPr lang="ru-RU" sz="2400" b="1" dirty="0">
              <a:solidFill>
                <a:schemeClr val="tx2">
                  <a:lumMod val="50000"/>
                </a:schemeClr>
              </a:solidFill>
              <a:latin typeface="Bookman Old Style" pitchFamily="18" charset="0"/>
            </a:endParaRPr>
          </a:p>
        </p:txBody>
      </p:sp>
      <p:sp>
        <p:nvSpPr>
          <p:cNvPr id="4" name="Прямоугольник 3"/>
          <p:cNvSpPr/>
          <p:nvPr/>
        </p:nvSpPr>
        <p:spPr>
          <a:xfrm>
            <a:off x="1571604" y="571480"/>
            <a:ext cx="7286644" cy="492443"/>
          </a:xfrm>
          <a:prstGeom prst="rect">
            <a:avLst/>
          </a:prstGeom>
        </p:spPr>
        <p:txBody>
          <a:bodyPr wrap="square">
            <a:spAutoFit/>
          </a:bodyPr>
          <a:lstStyle/>
          <a:p>
            <a:r>
              <a:rPr lang="ru-RU" sz="2600" b="1" dirty="0" smtClean="0">
                <a:solidFill>
                  <a:srgbClr val="000099"/>
                </a:solidFill>
                <a:latin typeface="Bookman Old Style" pitchFamily="18" charset="0"/>
              </a:rPr>
              <a:t>Жертвуем скоростью ради памяти</a:t>
            </a:r>
            <a:endParaRPr lang="ru-RU" sz="2600" dirty="0"/>
          </a:p>
        </p:txBody>
      </p:sp>
      <p:sp>
        <p:nvSpPr>
          <p:cNvPr id="5" name="TextBox 4"/>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2</a:t>
            </a:r>
            <a:endParaRPr lang="ru-RU" sz="3000" b="1" dirty="0">
              <a:solidFill>
                <a:srgbClr val="000099"/>
              </a:solidFill>
              <a:latin typeface="Bookman Old Style"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285860"/>
            <a:ext cx="8715436" cy="5355312"/>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Выносить </a:t>
            </a:r>
            <a:r>
              <a:rPr lang="ru-RU" sz="2200" b="1" i="1" u="sng" dirty="0">
                <a:solidFill>
                  <a:schemeClr val="tx2">
                    <a:lumMod val="50000"/>
                  </a:schemeClr>
                </a:solidFill>
                <a:latin typeface="Bookman Old Style" pitchFamily="18" charset="0"/>
              </a:rPr>
              <a:t>код из циклов</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Вместо того, чтобы выполнять некоторую операцию в теле цикла каждый раз при его проходе, лучше вызвать ее один раз вне </a:t>
            </a:r>
            <a:r>
              <a:rPr lang="ru-RU" sz="2200" b="1" dirty="0" smtClean="0">
                <a:solidFill>
                  <a:schemeClr val="tx2">
                    <a:lumMod val="50000"/>
                  </a:schemeClr>
                </a:solidFill>
                <a:latin typeface="Bookman Old Style" pitchFamily="18" charset="0"/>
              </a:rPr>
              <a:t>цикла</a:t>
            </a:r>
          </a:p>
          <a:p>
            <a:pPr algn="just"/>
            <a:endParaRPr lang="ru-RU" sz="800" b="1" i="1" dirty="0" smtClean="0">
              <a:solidFill>
                <a:schemeClr val="tx2">
                  <a:lumMod val="50000"/>
                </a:schemeClr>
              </a:solidFill>
              <a:effectLst>
                <a:outerShdw blurRad="38100" dist="38100" dir="2700000" algn="tl">
                  <a:srgbClr val="000000">
                    <a:alpha val="43137"/>
                  </a:srgbClr>
                </a:outerShdw>
              </a:effectLst>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0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Совмещение </a:t>
            </a:r>
            <a:r>
              <a:rPr lang="ru-RU" sz="2200" b="1" i="1" u="sng" dirty="0">
                <a:solidFill>
                  <a:schemeClr val="tx2">
                    <a:lumMod val="50000"/>
                  </a:schemeClr>
                </a:solidFill>
                <a:latin typeface="Bookman Old Style" pitchFamily="18" charset="0"/>
              </a:rPr>
              <a:t>проверок</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Внутренний цикл должен содержать минимально возможное количество проверок, а лучше всего только одну. Программист должен стараться уменьшить количество условий завершения цикла их </a:t>
            </a:r>
            <a:r>
              <a:rPr lang="ru-RU" sz="2200" b="1" dirty="0" smtClean="0">
                <a:solidFill>
                  <a:schemeClr val="tx2">
                    <a:lumMod val="50000"/>
                  </a:schemeClr>
                </a:solidFill>
                <a:latin typeface="Bookman Old Style" pitchFamily="18" charset="0"/>
              </a:rPr>
              <a:t>объединением</a:t>
            </a:r>
          </a:p>
          <a:p>
            <a:pPr algn="just"/>
            <a:endParaRPr lang="ru-RU" sz="800" b="1" dirty="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Раскрытие </a:t>
            </a:r>
            <a:r>
              <a:rPr lang="ru-RU" sz="2200" b="1" i="1" u="sng" dirty="0">
                <a:solidFill>
                  <a:schemeClr val="tx2">
                    <a:lumMod val="50000"/>
                  </a:schemeClr>
                </a:solidFill>
                <a:latin typeface="Bookman Old Style" pitchFamily="18" charset="0"/>
              </a:rPr>
              <a:t>цикла</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Раскрытие цикла позволяет избавиться от затрат на изменение значения индексов, помогает избежать остановов конвейера, уменьшает количество ветвлений и увеличивает параллелизм на уровне </a:t>
            </a:r>
            <a:r>
              <a:rPr lang="ru-RU" sz="2200" b="1" dirty="0" smtClean="0">
                <a:solidFill>
                  <a:schemeClr val="tx2">
                    <a:lumMod val="50000"/>
                  </a:schemeClr>
                </a:solidFill>
                <a:latin typeface="Bookman Old Style" pitchFamily="18" charset="0"/>
              </a:rPr>
              <a:t>инструкций</a:t>
            </a:r>
            <a:endParaRPr lang="ru-RU" sz="2200" b="1" dirty="0">
              <a:solidFill>
                <a:schemeClr val="tx2">
                  <a:lumMod val="50000"/>
                </a:schemeClr>
              </a:solidFill>
              <a:latin typeface="Bookman Old Style" pitchFamily="18" charset="0"/>
            </a:endParaRPr>
          </a:p>
        </p:txBody>
      </p:sp>
      <p:sp>
        <p:nvSpPr>
          <p:cNvPr id="3" name="Прямоугольник 2"/>
          <p:cNvSpPr/>
          <p:nvPr/>
        </p:nvSpPr>
        <p:spPr>
          <a:xfrm>
            <a:off x="1714480" y="571480"/>
            <a:ext cx="1430200" cy="492443"/>
          </a:xfrm>
          <a:prstGeom prst="rect">
            <a:avLst/>
          </a:prstGeom>
        </p:spPr>
        <p:txBody>
          <a:bodyPr wrap="none">
            <a:spAutoFit/>
          </a:bodyPr>
          <a:lstStyle/>
          <a:p>
            <a:r>
              <a:rPr lang="ru-RU" sz="2600" b="1" dirty="0" smtClean="0">
                <a:solidFill>
                  <a:srgbClr val="000099"/>
                </a:solidFill>
                <a:latin typeface="Bookman Old Style" pitchFamily="18" charset="0"/>
              </a:rPr>
              <a:t>Циклы</a:t>
            </a:r>
            <a:endParaRPr lang="ru-RU" sz="2600" dirty="0">
              <a:solidFill>
                <a:srgbClr val="000099"/>
              </a:solidFill>
            </a:endParaRPr>
          </a:p>
        </p:txBody>
      </p:sp>
      <p:sp>
        <p:nvSpPr>
          <p:cNvPr id="4" name="TextBox 3"/>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3</a:t>
            </a:r>
            <a:endParaRPr lang="ru-RU" sz="3000" b="1" dirty="0">
              <a:solidFill>
                <a:srgbClr val="000099"/>
              </a:solidFill>
              <a:latin typeface="Bookman Old Style"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071546"/>
            <a:ext cx="8640960" cy="5816977"/>
          </a:xfrm>
          <a:prstGeom prst="rect">
            <a:avLst/>
          </a:prstGeom>
        </p:spPr>
        <p:txBody>
          <a:bodyPr wrap="square">
            <a:spAutoFit/>
          </a:bodyPr>
          <a:lstStyle/>
          <a:p>
            <a:pPr algn="just"/>
            <a:r>
              <a:rPr lang="ru-RU" sz="2400" b="1" i="1" dirty="0" smtClean="0">
                <a:solidFill>
                  <a:srgbClr val="000099"/>
                </a:solidFill>
                <a:latin typeface="Bookman Old Style" pitchFamily="18" charset="0"/>
                <a:sym typeface="Wingdings"/>
              </a:rPr>
              <a:t> </a:t>
            </a:r>
            <a:r>
              <a:rPr lang="ru-RU" sz="2100" b="1" i="1" u="sng" dirty="0" smtClean="0">
                <a:solidFill>
                  <a:schemeClr val="tx2">
                    <a:lumMod val="50000"/>
                  </a:schemeClr>
                </a:solidFill>
                <a:latin typeface="Bookman Old Style" pitchFamily="18" charset="0"/>
              </a:rPr>
              <a:t>Раскрытие </a:t>
            </a:r>
            <a:r>
              <a:rPr lang="ru-RU" sz="2100" b="1" i="1" u="sng" dirty="0">
                <a:solidFill>
                  <a:schemeClr val="tx2">
                    <a:lumMod val="50000"/>
                  </a:schemeClr>
                </a:solidFill>
                <a:latin typeface="Bookman Old Style" pitchFamily="18" charset="0"/>
              </a:rPr>
              <a:t>циклов передачи</a:t>
            </a:r>
            <a:r>
              <a:rPr lang="ru-RU" sz="2100" b="1" i="1" dirty="0">
                <a:solidFill>
                  <a:schemeClr val="tx2">
                    <a:lumMod val="50000"/>
                  </a:schemeClr>
                </a:solidFill>
                <a:latin typeface="Bookman Old Style" pitchFamily="18" charset="0"/>
              </a:rPr>
              <a:t>. </a:t>
            </a:r>
            <a:r>
              <a:rPr lang="ru-RU" sz="2100" b="1" dirty="0">
                <a:solidFill>
                  <a:schemeClr val="tx2">
                    <a:lumMod val="50000"/>
                  </a:schemeClr>
                </a:solidFill>
                <a:latin typeface="Bookman Old Style" pitchFamily="18" charset="0"/>
              </a:rPr>
              <a:t>Если большая часть внутреннего цикла состоит в тривиальных операциях присваивания, их часто можно удалить из цикла, если перепланировать использование переменных. Чтобы исключить присваивание </a:t>
            </a:r>
            <a:r>
              <a:rPr lang="ru-RU" sz="2100" b="1" dirty="0" err="1">
                <a:solidFill>
                  <a:schemeClr val="tx2">
                    <a:lumMod val="50000"/>
                  </a:schemeClr>
                </a:solidFill>
                <a:latin typeface="Bookman Old Style" pitchFamily="18" charset="0"/>
              </a:rPr>
              <a:t>i=j</a:t>
            </a:r>
            <a:r>
              <a:rPr lang="ru-RU" sz="2100" b="1" dirty="0">
                <a:solidFill>
                  <a:schemeClr val="tx2">
                    <a:lumMod val="50000"/>
                  </a:schemeClr>
                </a:solidFill>
                <a:latin typeface="Bookman Old Style" pitchFamily="18" charset="0"/>
              </a:rPr>
              <a:t>, нужно в последующем коде ставить вместо переменной i переменную </a:t>
            </a:r>
            <a:r>
              <a:rPr lang="ru-RU" sz="2100" b="1" dirty="0" err="1" smtClean="0">
                <a:solidFill>
                  <a:schemeClr val="tx2">
                    <a:lumMod val="50000"/>
                  </a:schemeClr>
                </a:solidFill>
                <a:latin typeface="Bookman Old Style" pitchFamily="18" charset="0"/>
              </a:rPr>
              <a:t>j</a:t>
            </a:r>
            <a:endParaRPr lang="ru-RU" sz="2100" b="1" dirty="0">
              <a:solidFill>
                <a:schemeClr val="tx2">
                  <a:lumMod val="50000"/>
                </a:schemeClr>
              </a:solidFill>
              <a:latin typeface="Bookman Old Style" pitchFamily="18" charset="0"/>
            </a:endParaRPr>
          </a:p>
          <a:p>
            <a:pPr algn="just"/>
            <a:endParaRPr lang="ru-RU" sz="800" b="1" dirty="0">
              <a:solidFill>
                <a:schemeClr val="tx2">
                  <a:lumMod val="50000"/>
                </a:schemeClr>
              </a:solidFill>
              <a:latin typeface="Bookman Old Style" pitchFamily="18" charset="0"/>
            </a:endParaRPr>
          </a:p>
          <a:p>
            <a:pPr algn="just"/>
            <a:r>
              <a:rPr lang="ru-RU" sz="2400" b="1" i="1" dirty="0" smtClean="0">
                <a:solidFill>
                  <a:srgbClr val="000099"/>
                </a:solidFill>
                <a:latin typeface="Bookman Old Style" pitchFamily="18" charset="0"/>
                <a:sym typeface="Wingdings"/>
              </a:rPr>
              <a:t> </a:t>
            </a:r>
            <a:r>
              <a:rPr lang="ru-RU" sz="2100" b="1" i="1" u="sng" dirty="0" smtClean="0">
                <a:solidFill>
                  <a:schemeClr val="tx2">
                    <a:lumMod val="50000"/>
                  </a:schemeClr>
                </a:solidFill>
                <a:latin typeface="Bookman Old Style" pitchFamily="18" charset="0"/>
              </a:rPr>
              <a:t>Удаление </a:t>
            </a:r>
            <a:r>
              <a:rPr lang="ru-RU" sz="2100" b="1" i="1" u="sng" dirty="0">
                <a:solidFill>
                  <a:schemeClr val="tx2">
                    <a:lumMod val="50000"/>
                  </a:schemeClr>
                </a:solidFill>
                <a:latin typeface="Bookman Old Style" pitchFamily="18" charset="0"/>
              </a:rPr>
              <a:t>безусловных переходов</a:t>
            </a:r>
            <a:r>
              <a:rPr lang="ru-RU" sz="2100" b="1" i="1" dirty="0">
                <a:solidFill>
                  <a:schemeClr val="tx2">
                    <a:lumMod val="50000"/>
                  </a:schemeClr>
                </a:solidFill>
                <a:latin typeface="Bookman Old Style" pitchFamily="18" charset="0"/>
              </a:rPr>
              <a:t>. </a:t>
            </a:r>
            <a:r>
              <a:rPr lang="ru-RU" sz="2100" b="1" dirty="0">
                <a:solidFill>
                  <a:schemeClr val="tx2">
                    <a:lumMod val="50000"/>
                  </a:schemeClr>
                </a:solidFill>
                <a:latin typeface="Bookman Old Style" pitchFamily="18" charset="0"/>
              </a:rPr>
              <a:t>В быстром цикле не должно быть безусловных переходов. Безусловный переход в конце цикла может быть удален путем «поворота» этого цикла таким образом, чтобы в конце его оказалось условное ветвление. Эта операция обычно выполняется оптимизирующими </a:t>
            </a:r>
            <a:r>
              <a:rPr lang="ru-RU" sz="2100" b="1" dirty="0" smtClean="0">
                <a:solidFill>
                  <a:schemeClr val="tx2">
                    <a:lumMod val="50000"/>
                  </a:schemeClr>
                </a:solidFill>
                <a:latin typeface="Bookman Old Style" pitchFamily="18" charset="0"/>
              </a:rPr>
              <a:t>компиляторами</a:t>
            </a:r>
          </a:p>
          <a:p>
            <a:pPr algn="just">
              <a:buFont typeface="Wingdings" pitchFamily="2" charset="2"/>
              <a:buChar char="Ä"/>
            </a:pPr>
            <a:endParaRPr lang="ru-RU" sz="800" b="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100" b="1" i="1" u="sng" dirty="0" smtClean="0">
                <a:solidFill>
                  <a:schemeClr val="tx2">
                    <a:lumMod val="50000"/>
                  </a:schemeClr>
                </a:solidFill>
                <a:latin typeface="Bookman Old Style" pitchFamily="18" charset="0"/>
              </a:rPr>
              <a:t>Слияние циклов</a:t>
            </a:r>
            <a:r>
              <a:rPr lang="ru-RU" sz="2100" b="1" i="1" dirty="0" smtClean="0">
                <a:solidFill>
                  <a:schemeClr val="tx2">
                    <a:lumMod val="50000"/>
                  </a:schemeClr>
                </a:solidFill>
                <a:latin typeface="Bookman Old Style" pitchFamily="18" charset="0"/>
              </a:rPr>
              <a:t>. </a:t>
            </a:r>
            <a:r>
              <a:rPr lang="ru-RU" sz="2100" b="1" dirty="0" smtClean="0">
                <a:solidFill>
                  <a:schemeClr val="tx2">
                    <a:lumMod val="50000"/>
                  </a:schemeClr>
                </a:solidFill>
                <a:latin typeface="Bookman Old Style" pitchFamily="18" charset="0"/>
              </a:rPr>
              <a:t>Если два соседних цикла работают с одним и тем же набором элементов, то их тела следует объединить, чтобы осталась только одна управляющая конструкция (заголовок цикла)</a:t>
            </a:r>
            <a:endParaRPr lang="ru-RU" sz="2100" b="1" dirty="0">
              <a:solidFill>
                <a:schemeClr val="tx2">
                  <a:lumMod val="50000"/>
                </a:schemeClr>
              </a:solidFill>
              <a:latin typeface="Bookman Old Style"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285860"/>
            <a:ext cx="8786842" cy="5355312"/>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Используйте </a:t>
            </a:r>
            <a:r>
              <a:rPr lang="ru-RU" sz="2200" b="1" i="1" u="sng" dirty="0">
                <a:solidFill>
                  <a:schemeClr val="tx2">
                    <a:lumMod val="50000"/>
                  </a:schemeClr>
                </a:solidFill>
                <a:latin typeface="Bookman Old Style" pitchFamily="18" charset="0"/>
              </a:rPr>
              <a:t>алгебраическую эквивалентность.</a:t>
            </a:r>
            <a:r>
              <a:rPr lang="ru-RU" sz="2200" b="1" i="1" dirty="0">
                <a:solidFill>
                  <a:schemeClr val="tx2">
                    <a:lumMod val="50000"/>
                  </a:schemeClr>
                </a:solidFill>
                <a:latin typeface="Bookman Old Style" pitchFamily="18" charset="0"/>
              </a:rPr>
              <a:t> </a:t>
            </a:r>
            <a:endParaRPr lang="ru-RU" sz="2200" b="1" i="1" dirty="0" smtClean="0">
              <a:solidFill>
                <a:schemeClr val="tx2">
                  <a:lumMod val="50000"/>
                </a:schemeClr>
              </a:solidFill>
              <a:latin typeface="Bookman Old Style" pitchFamily="18" charset="0"/>
            </a:endParaRPr>
          </a:p>
          <a:p>
            <a:pPr algn="just"/>
            <a:r>
              <a:rPr lang="ru-RU" sz="2200" b="1" dirty="0" smtClean="0">
                <a:solidFill>
                  <a:schemeClr val="tx2">
                    <a:lumMod val="50000"/>
                  </a:schemeClr>
                </a:solidFill>
                <a:latin typeface="Bookman Old Style" pitchFamily="18" charset="0"/>
              </a:rPr>
              <a:t>Дорогостоящую </a:t>
            </a:r>
            <a:r>
              <a:rPr lang="ru-RU" sz="2200" b="1" dirty="0">
                <a:solidFill>
                  <a:schemeClr val="tx2">
                    <a:lumMod val="50000"/>
                  </a:schemeClr>
                </a:solidFill>
                <a:latin typeface="Bookman Old Style" pitchFamily="18" charset="0"/>
              </a:rPr>
              <a:t>логическую операцию можно заменить на эквивалентную ей алгебраическую, которая будет вычисляться </a:t>
            </a:r>
            <a:r>
              <a:rPr lang="ru-RU" sz="2200" b="1" dirty="0" smtClean="0">
                <a:solidFill>
                  <a:schemeClr val="tx2">
                    <a:lumMod val="50000"/>
                  </a:schemeClr>
                </a:solidFill>
                <a:latin typeface="Bookman Old Style" pitchFamily="18" charset="0"/>
              </a:rPr>
              <a:t>быстрее</a:t>
            </a:r>
          </a:p>
          <a:p>
            <a:pPr algn="just"/>
            <a:endParaRPr lang="ru-RU" sz="8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Сокращение </a:t>
            </a:r>
            <a:r>
              <a:rPr lang="ru-RU" sz="2200" b="1" i="1" u="sng" dirty="0">
                <a:solidFill>
                  <a:schemeClr val="tx2">
                    <a:lumMod val="50000"/>
                  </a:schemeClr>
                </a:solidFill>
                <a:latin typeface="Bookman Old Style" pitchFamily="18" charset="0"/>
              </a:rPr>
              <a:t>монотонных функций</a:t>
            </a:r>
            <a:r>
              <a:rPr lang="ru-RU" sz="2200" b="1" i="1" dirty="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Если нужно проверить, превысила ли неубывающая монотонная функция нескольких переменных некоторый порог, значения оставшихся переменных после достижения порога учитывать уже не </a:t>
            </a:r>
            <a:r>
              <a:rPr lang="ru-RU" sz="2200" b="1" dirty="0" smtClean="0">
                <a:solidFill>
                  <a:schemeClr val="tx2">
                    <a:lumMod val="50000"/>
                  </a:schemeClr>
                </a:solidFill>
                <a:latin typeface="Bookman Old Style" pitchFamily="18" charset="0"/>
              </a:rPr>
              <a:t>нужно</a:t>
            </a:r>
          </a:p>
          <a:p>
            <a:pPr algn="just"/>
            <a:endParaRPr lang="ru-RU" sz="8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Изменение </a:t>
            </a:r>
            <a:r>
              <a:rPr lang="ru-RU" sz="2200" b="1" i="1" u="sng" dirty="0">
                <a:solidFill>
                  <a:schemeClr val="tx2">
                    <a:lumMod val="50000"/>
                  </a:schemeClr>
                </a:solidFill>
                <a:latin typeface="Bookman Old Style" pitchFamily="18" charset="0"/>
              </a:rPr>
              <a:t>порядка проверок</a:t>
            </a:r>
            <a:r>
              <a:rPr lang="ru-RU" sz="2200" b="1" i="1" dirty="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Логические проверки должны быть расположены так, чтобы более быстрые условия, которые чаще оказываются правильными, стояли перед более медленными условиями, которые реже оказываются </a:t>
            </a:r>
            <a:r>
              <a:rPr lang="ru-RU" sz="2200" b="1" dirty="0" smtClean="0">
                <a:solidFill>
                  <a:schemeClr val="tx2">
                    <a:lumMod val="50000"/>
                  </a:schemeClr>
                </a:solidFill>
                <a:latin typeface="Bookman Old Style" pitchFamily="18" charset="0"/>
              </a:rPr>
              <a:t>правильными</a:t>
            </a:r>
            <a:endParaRPr lang="ru-RU" sz="2200" b="1" dirty="0">
              <a:solidFill>
                <a:schemeClr val="tx2">
                  <a:lumMod val="50000"/>
                </a:schemeClr>
              </a:solidFill>
              <a:latin typeface="Bookman Old Style" pitchFamily="18" charset="0"/>
            </a:endParaRPr>
          </a:p>
        </p:txBody>
      </p:sp>
      <p:sp>
        <p:nvSpPr>
          <p:cNvPr id="3" name="Прямоугольник 2"/>
          <p:cNvSpPr/>
          <p:nvPr/>
        </p:nvSpPr>
        <p:spPr>
          <a:xfrm>
            <a:off x="1643042" y="579103"/>
            <a:ext cx="5864226" cy="492443"/>
          </a:xfrm>
          <a:prstGeom prst="rect">
            <a:avLst/>
          </a:prstGeom>
        </p:spPr>
        <p:txBody>
          <a:bodyPr wrap="square">
            <a:spAutoFit/>
          </a:bodyPr>
          <a:lstStyle/>
          <a:p>
            <a:r>
              <a:rPr lang="ru-RU" sz="2600" b="1" dirty="0" smtClean="0">
                <a:solidFill>
                  <a:srgbClr val="000099"/>
                </a:solidFill>
                <a:latin typeface="Bookman Old Style" pitchFamily="18" charset="0"/>
              </a:rPr>
              <a:t>Логические правила</a:t>
            </a:r>
            <a:endParaRPr lang="ru-RU" sz="2600" dirty="0">
              <a:solidFill>
                <a:srgbClr val="000099"/>
              </a:solidFill>
            </a:endParaRPr>
          </a:p>
        </p:txBody>
      </p:sp>
      <p:sp>
        <p:nvSpPr>
          <p:cNvPr id="4" name="TextBox 3"/>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4</a:t>
            </a:r>
            <a:endParaRPr lang="ru-RU" sz="3000" b="1" dirty="0">
              <a:solidFill>
                <a:srgbClr val="000099"/>
              </a:solidFill>
              <a:latin typeface="Bookman Old Styl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285860"/>
            <a:ext cx="8429684" cy="4678204"/>
          </a:xfrm>
          <a:prstGeom prst="rect">
            <a:avLst/>
          </a:prstGeom>
        </p:spPr>
        <p:txBody>
          <a:bodyPr wrap="square">
            <a:spAutoFit/>
          </a:bodyPr>
          <a:lstStyle/>
          <a:p>
            <a:pPr algn="just"/>
            <a:r>
              <a:rPr lang="ru-RU" sz="2200" b="1" dirty="0">
                <a:solidFill>
                  <a:schemeClr val="tx2">
                    <a:lumMod val="50000"/>
                  </a:schemeClr>
                </a:solidFill>
                <a:latin typeface="Bookman Old Style" pitchFamily="18" charset="0"/>
              </a:rPr>
              <a:t/>
            </a:r>
            <a:br>
              <a:rPr lang="ru-RU" sz="2200" b="1" dirty="0">
                <a:solidFill>
                  <a:schemeClr val="tx2">
                    <a:lumMod val="50000"/>
                  </a:schemeClr>
                </a:solidFill>
                <a:latin typeface="Bookman Old Style" pitchFamily="18" charset="0"/>
              </a:rPr>
            </a:br>
            <a:r>
              <a:rPr lang="ru-RU" sz="2400" b="1" i="1" dirty="0" smtClean="0">
                <a:solidFill>
                  <a:srgbClr val="000099"/>
                </a:solidFill>
                <a:latin typeface="Bookman Old Style" pitchFamily="18" charset="0"/>
                <a:sym typeface="Wingdings"/>
              </a:rPr>
              <a:t> </a:t>
            </a:r>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Предварительное </a:t>
            </a:r>
            <a:r>
              <a:rPr lang="ru-RU" sz="2200" b="1" i="1" u="sng" dirty="0">
                <a:solidFill>
                  <a:schemeClr val="tx2">
                    <a:lumMod val="50000"/>
                  </a:schemeClr>
                </a:solidFill>
                <a:latin typeface="Bookman Old Style" pitchFamily="18" charset="0"/>
              </a:rPr>
              <a:t>вычисление логических функций</a:t>
            </a:r>
            <a:r>
              <a:rPr lang="ru-RU" sz="2200" b="1" i="1" u="sng" dirty="0" smtClean="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Логическая функция на небольшом множестве исходных значений может быть заменена таблицей, представляющей это </a:t>
            </a:r>
            <a:r>
              <a:rPr lang="ru-RU" sz="2200" b="1" dirty="0" smtClean="0">
                <a:solidFill>
                  <a:schemeClr val="tx2">
                    <a:lumMod val="50000"/>
                  </a:schemeClr>
                </a:solidFill>
                <a:latin typeface="Bookman Old Style" pitchFamily="18" charset="0"/>
              </a:rPr>
              <a:t>множество</a:t>
            </a:r>
          </a:p>
          <a:p>
            <a:pPr algn="just"/>
            <a:endParaRPr lang="ru-RU" sz="22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Удаление </a:t>
            </a:r>
            <a:r>
              <a:rPr lang="ru-RU" sz="2200" b="1" i="1" u="sng" dirty="0">
                <a:solidFill>
                  <a:schemeClr val="tx2">
                    <a:lumMod val="50000"/>
                  </a:schemeClr>
                </a:solidFill>
                <a:latin typeface="Bookman Old Style" pitchFamily="18" charset="0"/>
              </a:rPr>
              <a:t>булевских переменных</a:t>
            </a:r>
            <a:r>
              <a:rPr lang="ru-RU" sz="2200" b="1" i="1" dirty="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Булевские переменные могут быть убраны из программы с помощью замены операции присваивания такой переменной некоторого значения оператором </a:t>
            </a:r>
            <a:r>
              <a:rPr lang="ru-RU" sz="2200" b="1" dirty="0" err="1">
                <a:solidFill>
                  <a:schemeClr val="tx2">
                    <a:lumMod val="50000"/>
                  </a:schemeClr>
                </a:solidFill>
                <a:latin typeface="Bookman Old Style" pitchFamily="18" charset="0"/>
              </a:rPr>
              <a:t>if</a:t>
            </a:r>
            <a:r>
              <a:rPr lang="ru-RU" sz="2200" b="1" dirty="0">
                <a:solidFill>
                  <a:schemeClr val="tx2">
                    <a:lumMod val="50000"/>
                  </a:schemeClr>
                </a:solidFill>
                <a:latin typeface="Bookman Old Style" pitchFamily="18" charset="0"/>
              </a:rPr>
              <a:t>…</a:t>
            </a:r>
            <a:r>
              <a:rPr lang="ru-RU" sz="2200" b="1" dirty="0" err="1">
                <a:solidFill>
                  <a:schemeClr val="tx2">
                    <a:lumMod val="50000"/>
                  </a:schemeClr>
                </a:solidFill>
                <a:latin typeface="Bookman Old Style" pitchFamily="18" charset="0"/>
              </a:rPr>
              <a:t>else</a:t>
            </a:r>
            <a:r>
              <a:rPr lang="ru-RU" sz="2200" b="1" dirty="0">
                <a:solidFill>
                  <a:schemeClr val="tx2">
                    <a:lumMod val="50000"/>
                  </a:schemeClr>
                </a:solidFill>
                <a:latin typeface="Bookman Old Style" pitchFamily="18" charset="0"/>
              </a:rPr>
              <a:t>, в котором одна ветвь относится к случаю, когда переменная истинна, а другая – к случаю, когда эта переменная оказывается ложной.</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348800"/>
            <a:ext cx="8358278" cy="4678204"/>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Устранение </a:t>
            </a:r>
            <a:r>
              <a:rPr lang="ru-RU" sz="2200" b="1" i="1" u="sng" dirty="0">
                <a:solidFill>
                  <a:schemeClr val="tx2">
                    <a:lumMod val="50000"/>
                  </a:schemeClr>
                </a:solidFill>
                <a:latin typeface="Bookman Old Style" pitchFamily="18" charset="0"/>
              </a:rPr>
              <a:t>иерархий функций</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Время выполнения элементов набора функций, </a:t>
            </a:r>
            <a:r>
              <a:rPr lang="ru-RU" sz="2200" b="1" dirty="0" err="1">
                <a:solidFill>
                  <a:schemeClr val="tx2">
                    <a:lumMod val="50000"/>
                  </a:schemeClr>
                </a:solidFill>
                <a:latin typeface="Bookman Old Style" pitchFamily="18" charset="0"/>
              </a:rPr>
              <a:t>нерекурсивно</a:t>
            </a:r>
            <a:r>
              <a:rPr lang="ru-RU" sz="2200" b="1" dirty="0">
                <a:solidFill>
                  <a:schemeClr val="tx2">
                    <a:lumMod val="50000"/>
                  </a:schemeClr>
                </a:solidFill>
                <a:latin typeface="Bookman Old Style" pitchFamily="18" charset="0"/>
              </a:rPr>
              <a:t> вызывающих друг друга, может быть сокращено раскрытием этих функций и связыванием передаваемых </a:t>
            </a:r>
            <a:r>
              <a:rPr lang="ru-RU" sz="2200" b="1" dirty="0" smtClean="0">
                <a:solidFill>
                  <a:schemeClr val="tx2">
                    <a:lumMod val="50000"/>
                  </a:schemeClr>
                </a:solidFill>
                <a:latin typeface="Bookman Old Style" pitchFamily="18" charset="0"/>
              </a:rPr>
              <a:t>переменных</a:t>
            </a:r>
          </a:p>
          <a:p>
            <a:pPr algn="just"/>
            <a:endParaRPr lang="ru-RU" sz="8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Учитывать </a:t>
            </a:r>
            <a:r>
              <a:rPr lang="ru-RU" sz="2200" b="1" i="1" u="sng" dirty="0">
                <a:solidFill>
                  <a:schemeClr val="tx2">
                    <a:lumMod val="50000"/>
                  </a:schemeClr>
                </a:solidFill>
                <a:latin typeface="Bookman Old Style" pitchFamily="18" charset="0"/>
              </a:rPr>
              <a:t>частоту ситуаций</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Функции должны правильно обрабатывать все возможные ситуации и быть наиболее эффективными в наиболее часто возникающих </a:t>
            </a:r>
            <a:r>
              <a:rPr lang="ru-RU" sz="2200" b="1" dirty="0" smtClean="0">
                <a:solidFill>
                  <a:schemeClr val="tx2">
                    <a:lumMod val="50000"/>
                  </a:schemeClr>
                </a:solidFill>
                <a:latin typeface="Bookman Old Style" pitchFamily="18" charset="0"/>
              </a:rPr>
              <a:t>ситуациях</a:t>
            </a:r>
          </a:p>
          <a:p>
            <a:pPr algn="just"/>
            <a:endParaRPr lang="ru-RU" sz="8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Сопрограммы</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Многопроходный алгоритм может быть переделан в однопроходный с помощью </a:t>
            </a:r>
            <a:r>
              <a:rPr lang="ru-RU" sz="2200" b="1" dirty="0" smtClean="0">
                <a:solidFill>
                  <a:schemeClr val="tx2">
                    <a:lumMod val="50000"/>
                  </a:schemeClr>
                </a:solidFill>
                <a:latin typeface="Bookman Old Style" pitchFamily="18" charset="0"/>
              </a:rPr>
              <a:t>сопрограмм</a:t>
            </a:r>
            <a:endParaRPr lang="ru-RU" sz="2200" b="1" dirty="0">
              <a:solidFill>
                <a:schemeClr val="tx2">
                  <a:lumMod val="50000"/>
                </a:schemeClr>
              </a:solidFill>
              <a:latin typeface="Bookman Old Style" pitchFamily="18" charset="0"/>
            </a:endParaRPr>
          </a:p>
        </p:txBody>
      </p:sp>
      <p:sp>
        <p:nvSpPr>
          <p:cNvPr id="3" name="Прямоугольник 2"/>
          <p:cNvSpPr/>
          <p:nvPr/>
        </p:nvSpPr>
        <p:spPr>
          <a:xfrm>
            <a:off x="1714480" y="579103"/>
            <a:ext cx="5072098" cy="492443"/>
          </a:xfrm>
          <a:prstGeom prst="rect">
            <a:avLst/>
          </a:prstGeom>
        </p:spPr>
        <p:txBody>
          <a:bodyPr wrap="square">
            <a:spAutoFit/>
          </a:bodyPr>
          <a:lstStyle/>
          <a:p>
            <a:r>
              <a:rPr lang="ru-RU" sz="2600" b="1" dirty="0" smtClean="0">
                <a:solidFill>
                  <a:srgbClr val="000099"/>
                </a:solidFill>
                <a:latin typeface="Bookman Old Style" pitchFamily="18" charset="0"/>
              </a:rPr>
              <a:t>Составление процедур</a:t>
            </a:r>
            <a:endParaRPr lang="ru-RU" sz="2600" dirty="0">
              <a:solidFill>
                <a:srgbClr val="000099"/>
              </a:solidFill>
            </a:endParaRPr>
          </a:p>
        </p:txBody>
      </p:sp>
      <p:sp>
        <p:nvSpPr>
          <p:cNvPr id="4" name="TextBox 3"/>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5</a:t>
            </a:r>
            <a:endParaRPr lang="ru-RU" sz="3000" b="1" dirty="0">
              <a:solidFill>
                <a:srgbClr val="000099"/>
              </a:solidFill>
              <a:latin typeface="Bookman Old Styl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380731"/>
            <a:ext cx="8572560" cy="5262979"/>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Трансформация </a:t>
            </a:r>
            <a:r>
              <a:rPr lang="ru-RU" sz="2200" b="1" i="1" u="sng" dirty="0">
                <a:solidFill>
                  <a:schemeClr val="tx2">
                    <a:lumMod val="50000"/>
                  </a:schemeClr>
                </a:solidFill>
                <a:latin typeface="Bookman Old Style" pitchFamily="18" charset="0"/>
              </a:rPr>
              <a:t>рекурсивных функций</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Время выполнения рекурсивных функций может быть уменьшено применением следующих </a:t>
            </a:r>
            <a:r>
              <a:rPr lang="ru-RU" sz="2200" b="1" dirty="0" smtClean="0">
                <a:solidFill>
                  <a:schemeClr val="tx2">
                    <a:lumMod val="50000"/>
                  </a:schemeClr>
                </a:solidFill>
                <a:latin typeface="Bookman Old Style" pitchFamily="18" charset="0"/>
              </a:rPr>
              <a:t>трансформаций:</a:t>
            </a:r>
          </a:p>
          <a:p>
            <a:pPr algn="just"/>
            <a:endParaRPr lang="ru-RU" sz="2200" b="1" dirty="0" smtClean="0">
              <a:solidFill>
                <a:schemeClr val="tx2">
                  <a:lumMod val="50000"/>
                </a:schemeClr>
              </a:solidFill>
              <a:latin typeface="Bookman Old Style" pitchFamily="18" charset="0"/>
            </a:endParaRPr>
          </a:p>
          <a:p>
            <a:pPr algn="just"/>
            <a:r>
              <a:rPr lang="ru-RU" sz="2200" b="1" dirty="0" smtClean="0">
                <a:solidFill>
                  <a:schemeClr val="tx2">
                    <a:lumMod val="50000"/>
                  </a:schemeClr>
                </a:solidFill>
                <a:latin typeface="Bookman Old Style" pitchFamily="18" charset="0"/>
              </a:rPr>
              <a:t>- замена </a:t>
            </a:r>
            <a:r>
              <a:rPr lang="ru-RU" sz="2200" b="1" dirty="0">
                <a:solidFill>
                  <a:schemeClr val="tx2">
                    <a:lumMod val="50000"/>
                  </a:schemeClr>
                </a:solidFill>
                <a:latin typeface="Bookman Old Style" pitchFamily="18" charset="0"/>
              </a:rPr>
              <a:t>рекурсии итерацией, как в программах со списками и двоичными деревьями,</a:t>
            </a:r>
            <a:br>
              <a:rPr lang="ru-RU" sz="2200" b="1" dirty="0">
                <a:solidFill>
                  <a:schemeClr val="tx2">
                    <a:lumMod val="50000"/>
                  </a:schemeClr>
                </a:solidFill>
                <a:latin typeface="Bookman Old Style" pitchFamily="18" charset="0"/>
              </a:rPr>
            </a:br>
            <a:endParaRPr lang="ru-RU" sz="2200" b="1" dirty="0">
              <a:solidFill>
                <a:schemeClr val="tx2">
                  <a:lumMod val="50000"/>
                </a:schemeClr>
              </a:solidFill>
              <a:latin typeface="Bookman Old Style" pitchFamily="18" charset="0"/>
            </a:endParaRPr>
          </a:p>
          <a:p>
            <a:pPr algn="just"/>
            <a:r>
              <a:rPr lang="ru-RU" sz="2200" b="1" dirty="0" smtClean="0">
                <a:solidFill>
                  <a:schemeClr val="tx2">
                    <a:lumMod val="50000"/>
                  </a:schemeClr>
                </a:solidFill>
                <a:latin typeface="Bookman Old Style" pitchFamily="18" charset="0"/>
              </a:rPr>
              <a:t>- преобразование </a:t>
            </a:r>
            <a:r>
              <a:rPr lang="ru-RU" sz="2200" b="1" dirty="0">
                <a:solidFill>
                  <a:schemeClr val="tx2">
                    <a:lumMod val="50000"/>
                  </a:schemeClr>
                </a:solidFill>
                <a:latin typeface="Bookman Old Style" pitchFamily="18" charset="0"/>
              </a:rPr>
              <a:t>рекурсии в итерацию использованием явного стека (если функция содержит только один рекурсивный вызов себя самой, нет необходимости сохранять на стеке адрес возврата</a:t>
            </a:r>
            <a:r>
              <a:rPr lang="ru-RU" sz="2200" b="1" dirty="0" smtClean="0">
                <a:solidFill>
                  <a:schemeClr val="tx2">
                    <a:lumMod val="50000"/>
                  </a:schemeClr>
                </a:solidFill>
                <a:latin typeface="Bookman Old Style" pitchFamily="18" charset="0"/>
              </a:rPr>
              <a:t>),</a:t>
            </a:r>
          </a:p>
          <a:p>
            <a:pPr algn="just"/>
            <a:endParaRPr lang="ru-RU" sz="2200" b="1" dirty="0">
              <a:solidFill>
                <a:schemeClr val="tx2">
                  <a:lumMod val="50000"/>
                </a:schemeClr>
              </a:solidFill>
              <a:latin typeface="Bookman Old Style" pitchFamily="18" charset="0"/>
            </a:endParaRPr>
          </a:p>
          <a:p>
            <a:pPr algn="just"/>
            <a:endParaRPr lang="ru-RU" sz="2200" b="1" dirty="0">
              <a:solidFill>
                <a:schemeClr val="tx2">
                  <a:lumMod val="50000"/>
                </a:schemeClr>
              </a:solidFill>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14282" y="1257620"/>
            <a:ext cx="8715436" cy="5386090"/>
          </a:xfrm>
          <a:prstGeom prst="rect">
            <a:avLst/>
          </a:prstGeom>
        </p:spPr>
        <p:txBody>
          <a:bodyPr wrap="square">
            <a:spAutoFit/>
          </a:bodyPr>
          <a:lstStyle/>
          <a:p>
            <a:pPr algn="just"/>
            <a:r>
              <a:rPr lang="ru-RU" sz="2400" b="1" i="1" dirty="0" smtClean="0">
                <a:solidFill>
                  <a:srgbClr val="C00000"/>
                </a:solidFill>
                <a:latin typeface="Bookman Old Style" pitchFamily="18" charset="0"/>
              </a:rPr>
              <a:t>   Эффективными</a:t>
            </a:r>
            <a:r>
              <a:rPr lang="ru-RU" sz="2400" b="1" dirty="0" smtClean="0">
                <a:solidFill>
                  <a:schemeClr val="tx2">
                    <a:lumMod val="50000"/>
                  </a:schemeClr>
                </a:solidFill>
                <a:latin typeface="Bookman Old Style" pitchFamily="18" charset="0"/>
              </a:rPr>
              <a:t> </a:t>
            </a:r>
            <a:r>
              <a:rPr lang="ru-RU" sz="2400" b="1" dirty="0">
                <a:solidFill>
                  <a:schemeClr val="tx2">
                    <a:lumMod val="50000"/>
                  </a:schemeClr>
                </a:solidFill>
                <a:latin typeface="Bookman Old Style" pitchFamily="18" charset="0"/>
              </a:rPr>
              <a:t>считаются программы, требующие минимального времени выполнения и/или минимального объема оперативной памяти. </a:t>
            </a:r>
            <a:endParaRPr lang="ru-RU" sz="2400" b="1" dirty="0" smtClean="0">
              <a:solidFill>
                <a:schemeClr val="tx2">
                  <a:lumMod val="50000"/>
                </a:schemeClr>
              </a:solidFill>
              <a:latin typeface="Bookman Old Style" pitchFamily="18" charset="0"/>
            </a:endParaRPr>
          </a:p>
          <a:p>
            <a:pPr algn="just"/>
            <a:endParaRPr lang="ru-RU" sz="800" b="1" dirty="0" smtClean="0">
              <a:solidFill>
                <a:schemeClr val="tx2">
                  <a:lumMod val="50000"/>
                </a:schemeClr>
              </a:solidFill>
              <a:latin typeface="Bookman Old Style" pitchFamily="18" charset="0"/>
            </a:endParaRPr>
          </a:p>
          <a:p>
            <a:pPr algn="just"/>
            <a:r>
              <a:rPr lang="ru-RU" sz="2400" b="1" dirty="0" smtClean="0">
                <a:solidFill>
                  <a:schemeClr val="tx2">
                    <a:lumMod val="50000"/>
                  </a:schemeClr>
                </a:solidFill>
                <a:latin typeface="Bookman Old Style" pitchFamily="18" charset="0"/>
              </a:rPr>
              <a:t>   Особые </a:t>
            </a:r>
            <a:r>
              <a:rPr lang="ru-RU" sz="2400" b="1" dirty="0">
                <a:solidFill>
                  <a:schemeClr val="tx2">
                    <a:lumMod val="50000"/>
                  </a:schemeClr>
                </a:solidFill>
                <a:latin typeface="Bookman Old Style" pitchFamily="18" charset="0"/>
              </a:rPr>
              <a:t>требования к </a:t>
            </a:r>
            <a:r>
              <a:rPr lang="ru-RU" sz="2400" b="1" dirty="0" smtClean="0">
                <a:solidFill>
                  <a:schemeClr val="tx2">
                    <a:lumMod val="50000"/>
                  </a:schemeClr>
                </a:solidFill>
                <a:latin typeface="Bookman Old Style" pitchFamily="18" charset="0"/>
              </a:rPr>
              <a:t>эффективности программного </a:t>
            </a:r>
            <a:r>
              <a:rPr lang="ru-RU" sz="2400" b="1" dirty="0">
                <a:solidFill>
                  <a:schemeClr val="tx2">
                    <a:lumMod val="50000"/>
                  </a:schemeClr>
                </a:solidFill>
                <a:latin typeface="Bookman Old Style" pitchFamily="18" charset="0"/>
              </a:rPr>
              <a:t>обеспечения предъявляют при </a:t>
            </a:r>
            <a:r>
              <a:rPr lang="ru-RU" sz="2400" b="1" i="1" dirty="0">
                <a:solidFill>
                  <a:schemeClr val="tx2">
                    <a:lumMod val="50000"/>
                  </a:schemeClr>
                </a:solidFill>
                <a:latin typeface="Bookman Old Style" pitchFamily="18" charset="0"/>
              </a:rPr>
              <a:t>наличии</a:t>
            </a:r>
            <a:r>
              <a:rPr lang="ru-RU" sz="2400" b="1" dirty="0">
                <a:solidFill>
                  <a:schemeClr val="tx2">
                    <a:lumMod val="50000"/>
                  </a:schemeClr>
                </a:solidFill>
                <a:latin typeface="Bookman Old Style" pitchFamily="18" charset="0"/>
              </a:rPr>
              <a:t> </a:t>
            </a:r>
            <a:r>
              <a:rPr lang="ru-RU" sz="2400" b="1" i="1" dirty="0">
                <a:solidFill>
                  <a:schemeClr val="tx2">
                    <a:lumMod val="50000"/>
                  </a:schemeClr>
                </a:solidFill>
                <a:latin typeface="Bookman Old Style" pitchFamily="18" charset="0"/>
              </a:rPr>
              <a:t>ограничений</a:t>
            </a:r>
            <a:r>
              <a:rPr lang="ru-RU" sz="2400" b="1" dirty="0">
                <a:solidFill>
                  <a:schemeClr val="tx2">
                    <a:lumMod val="50000"/>
                  </a:schemeClr>
                </a:solidFill>
                <a:latin typeface="Bookman Old Style" pitchFamily="18" charset="0"/>
              </a:rPr>
              <a:t> (на время реакции системы, на объем оперативной памяти и т. п</a:t>
            </a:r>
            <a:r>
              <a:rPr lang="ru-RU" sz="2400" b="1" dirty="0" smtClean="0">
                <a:solidFill>
                  <a:schemeClr val="tx2">
                    <a:lumMod val="50000"/>
                  </a:schemeClr>
                </a:solidFill>
                <a:latin typeface="Bookman Old Style" pitchFamily="18" charset="0"/>
              </a:rPr>
              <a:t>.).</a:t>
            </a:r>
          </a:p>
          <a:p>
            <a:pPr algn="just"/>
            <a:r>
              <a:rPr lang="ru-RU" sz="2400" b="1" dirty="0" smtClean="0">
                <a:solidFill>
                  <a:schemeClr val="tx2">
                    <a:lumMod val="50000"/>
                  </a:schemeClr>
                </a:solidFill>
                <a:latin typeface="Bookman Old Style" pitchFamily="18" charset="0"/>
              </a:rPr>
              <a:t> </a:t>
            </a:r>
          </a:p>
          <a:p>
            <a:pPr algn="just"/>
            <a:r>
              <a:rPr lang="ru-RU" sz="2400" b="1" dirty="0" smtClean="0">
                <a:solidFill>
                  <a:schemeClr val="tx2">
                    <a:lumMod val="50000"/>
                  </a:schemeClr>
                </a:solidFill>
                <a:latin typeface="Bookman Old Style" pitchFamily="18" charset="0"/>
              </a:rPr>
              <a:t>В </a:t>
            </a:r>
            <a:r>
              <a:rPr lang="ru-RU" sz="2400" b="1" dirty="0">
                <a:solidFill>
                  <a:schemeClr val="tx2">
                    <a:lumMod val="50000"/>
                  </a:schemeClr>
                </a:solidFill>
                <a:latin typeface="Bookman Old Style" pitchFamily="18" charset="0"/>
              </a:rPr>
              <a:t>случаях, когда обеспечение эффективности не требует серьезных временных и трудовых затрат, а также не приводит </a:t>
            </a:r>
            <a:r>
              <a:rPr lang="ru-RU" sz="2400" b="1" dirty="0" smtClean="0">
                <a:solidFill>
                  <a:schemeClr val="tx2">
                    <a:lumMod val="50000"/>
                  </a:schemeClr>
                </a:solidFill>
                <a:latin typeface="Bookman Old Style" pitchFamily="18" charset="0"/>
              </a:rPr>
              <a:t>к существенному </a:t>
            </a:r>
            <a:r>
              <a:rPr lang="ru-RU" sz="2400" b="1" dirty="0">
                <a:solidFill>
                  <a:schemeClr val="tx2">
                    <a:lumMod val="50000"/>
                  </a:schemeClr>
                </a:solidFill>
                <a:latin typeface="Bookman Old Style" pitchFamily="18" charset="0"/>
              </a:rPr>
              <a:t>ухудшению технологических свойств, необходимо это требование иметь в виду</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382990"/>
            <a:ext cx="8643998" cy="4924425"/>
          </a:xfrm>
          <a:prstGeom prst="rect">
            <a:avLst/>
          </a:prstGeom>
        </p:spPr>
        <p:txBody>
          <a:bodyPr wrap="square">
            <a:spAutoFit/>
          </a:bodyPr>
          <a:lstStyle/>
          <a:p>
            <a:pPr algn="just"/>
            <a:r>
              <a:rPr lang="ru-RU" sz="2200" b="1" dirty="0" smtClean="0">
                <a:solidFill>
                  <a:schemeClr val="tx2">
                    <a:lumMod val="50000"/>
                  </a:schemeClr>
                </a:solidFill>
                <a:latin typeface="Bookman Old Style" pitchFamily="18" charset="0"/>
              </a:rPr>
              <a:t>- если </a:t>
            </a:r>
            <a:r>
              <a:rPr lang="ru-RU" sz="2200" b="1" dirty="0">
                <a:solidFill>
                  <a:schemeClr val="tx2">
                    <a:lumMod val="50000"/>
                  </a:schemeClr>
                </a:solidFill>
                <a:latin typeface="Bookman Old Style" pitchFamily="18" charset="0"/>
              </a:rPr>
              <a:t>в самом конце тела функции делается вызов этой же функции, его можно заменить на безусловный переход к началу функции. Это часто называется «удалением концевой рекурсии». Такое ветвление часто может быть преобразовано в цикл,</a:t>
            </a:r>
            <a:br>
              <a:rPr lang="ru-RU" sz="2200" b="1" dirty="0">
                <a:solidFill>
                  <a:schemeClr val="tx2">
                    <a:lumMod val="50000"/>
                  </a:schemeClr>
                </a:solidFill>
                <a:latin typeface="Bookman Old Style" pitchFamily="18" charset="0"/>
              </a:rPr>
            </a:br>
            <a:r>
              <a:rPr lang="ru-RU" sz="2200" b="1" dirty="0">
                <a:solidFill>
                  <a:schemeClr val="tx2">
                    <a:lumMod val="50000"/>
                  </a:schemeClr>
                </a:solidFill>
                <a:latin typeface="Bookman Old Style" pitchFamily="18" charset="0"/>
              </a:rPr>
              <a:t/>
            </a:r>
            <a:br>
              <a:rPr lang="ru-RU" sz="2200" b="1" dirty="0">
                <a:solidFill>
                  <a:schemeClr val="tx2">
                    <a:lumMod val="50000"/>
                  </a:schemeClr>
                </a:solidFill>
                <a:latin typeface="Bookman Old Style" pitchFamily="18" charset="0"/>
              </a:rPr>
            </a:br>
            <a:r>
              <a:rPr lang="ru-RU" sz="2200" b="1" dirty="0" smtClean="0">
                <a:solidFill>
                  <a:schemeClr val="tx2">
                    <a:lumMod val="50000"/>
                  </a:schemeClr>
                </a:solidFill>
                <a:latin typeface="Bookman Old Style" pitchFamily="18" charset="0"/>
              </a:rPr>
              <a:t>- часто </a:t>
            </a:r>
            <a:r>
              <a:rPr lang="ru-RU" sz="2200" b="1" dirty="0">
                <a:solidFill>
                  <a:schemeClr val="tx2">
                    <a:lumMod val="50000"/>
                  </a:schemeClr>
                </a:solidFill>
                <a:latin typeface="Bookman Old Style" pitchFamily="18" charset="0"/>
              </a:rPr>
              <a:t>оказывается более эффективным решать небольшие подзадачи внешними процедурами, а не выполнять рекурсию до задачи размером 0 или 1.</a:t>
            </a:r>
            <a:br>
              <a:rPr lang="ru-RU" sz="2200" b="1" dirty="0">
                <a:solidFill>
                  <a:schemeClr val="tx2">
                    <a:lumMod val="50000"/>
                  </a:schemeClr>
                </a:solidFill>
                <a:latin typeface="Bookman Old Style" pitchFamily="18" charset="0"/>
              </a:rPr>
            </a:br>
            <a:r>
              <a:rPr lang="ru-RU" sz="2400" b="1" dirty="0">
                <a:solidFill>
                  <a:schemeClr val="tx2">
                    <a:lumMod val="50000"/>
                  </a:schemeClr>
                </a:solidFill>
                <a:latin typeface="Bookman Old Style" pitchFamily="18" charset="0"/>
              </a:rPr>
              <a:t/>
            </a:r>
            <a:br>
              <a:rPr lang="ru-RU" sz="2400" b="1" dirty="0">
                <a:solidFill>
                  <a:schemeClr val="tx2">
                    <a:lumMod val="50000"/>
                  </a:schemeClr>
                </a:solidFill>
                <a:latin typeface="Bookman Old Style" pitchFamily="18" charset="0"/>
              </a:rPr>
            </a:br>
            <a:r>
              <a:rPr lang="ru-RU" sz="2800" b="1" i="1" dirty="0" smtClean="0">
                <a:solidFill>
                  <a:srgbClr val="000099"/>
                </a:solidFill>
                <a:latin typeface="Bookman Old Style" pitchFamily="18" charset="0"/>
                <a:sym typeface="Wingdings"/>
              </a:rPr>
              <a:t>  </a:t>
            </a:r>
            <a:r>
              <a:rPr lang="ru-RU" sz="2200" b="1" i="1" u="sng" dirty="0" smtClean="0">
                <a:solidFill>
                  <a:schemeClr val="tx2">
                    <a:lumMod val="50000"/>
                  </a:schemeClr>
                </a:solidFill>
                <a:latin typeface="Bookman Old Style" pitchFamily="18" charset="0"/>
              </a:rPr>
              <a:t>Параллелизм</a:t>
            </a:r>
            <a:r>
              <a:rPr lang="ru-RU" sz="2200" b="1" i="1" dirty="0">
                <a:solidFill>
                  <a:schemeClr val="tx2">
                    <a:lumMod val="50000"/>
                  </a:schemeClr>
                </a:solidFill>
                <a:latin typeface="Bookman Old Style" pitchFamily="18" charset="0"/>
              </a:rPr>
              <a:t>. </a:t>
            </a:r>
            <a:r>
              <a:rPr lang="ru-RU" sz="2200" b="1" dirty="0">
                <a:solidFill>
                  <a:schemeClr val="tx2">
                    <a:lumMod val="50000"/>
                  </a:schemeClr>
                </a:solidFill>
                <a:latin typeface="Bookman Old Style" pitchFamily="18" charset="0"/>
              </a:rPr>
              <a:t>Программа должна быть написана так, чтобы максимальным образом использовать параллелизм аппаратуры, на которой она </a:t>
            </a:r>
            <a:r>
              <a:rPr lang="ru-RU" sz="2200" b="1" dirty="0" smtClean="0">
                <a:solidFill>
                  <a:schemeClr val="tx2">
                    <a:lumMod val="50000"/>
                  </a:schemeClr>
                </a:solidFill>
                <a:latin typeface="Bookman Old Style" pitchFamily="18" charset="0"/>
              </a:rPr>
              <a:t>выполняется</a:t>
            </a:r>
            <a:endParaRPr lang="ru-RU" sz="2200" b="1" dirty="0">
              <a:solidFill>
                <a:schemeClr val="tx2">
                  <a:lumMod val="50000"/>
                </a:schemeClr>
              </a:solidFill>
              <a:latin typeface="Bookman Old Style"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242231"/>
            <a:ext cx="8572560" cy="5401479"/>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Инициализация </a:t>
            </a:r>
            <a:r>
              <a:rPr lang="ru-RU" sz="2200" b="1" i="1" u="sng" dirty="0">
                <a:solidFill>
                  <a:schemeClr val="tx2">
                    <a:lumMod val="50000"/>
                  </a:schemeClr>
                </a:solidFill>
                <a:latin typeface="Bookman Old Style" pitchFamily="18" charset="0"/>
              </a:rPr>
              <a:t>во время компиляции</a:t>
            </a:r>
            <a:r>
              <a:rPr lang="ru-RU" sz="2200" b="1" i="1" dirty="0">
                <a:solidFill>
                  <a:schemeClr val="tx2">
                    <a:lumMod val="50000"/>
                  </a:schemeClr>
                </a:solidFill>
                <a:latin typeface="Bookman Old Style" pitchFamily="18" charset="0"/>
              </a:rPr>
              <a:t>. </a:t>
            </a:r>
            <a:endParaRPr lang="ru-RU" sz="2200" b="1" i="1" dirty="0" smtClean="0">
              <a:solidFill>
                <a:schemeClr val="tx2">
                  <a:lumMod val="50000"/>
                </a:schemeClr>
              </a:solidFill>
              <a:latin typeface="Bookman Old Style" pitchFamily="18" charset="0"/>
            </a:endParaRPr>
          </a:p>
          <a:p>
            <a:pPr algn="just"/>
            <a:r>
              <a:rPr lang="ru-RU" sz="2200" b="1" dirty="0" smtClean="0">
                <a:solidFill>
                  <a:schemeClr val="tx2">
                    <a:lumMod val="50000"/>
                  </a:schemeClr>
                </a:solidFill>
                <a:latin typeface="Bookman Old Style" pitchFamily="18" charset="0"/>
              </a:rPr>
              <a:t>Максимальное </a:t>
            </a:r>
            <a:r>
              <a:rPr lang="ru-RU" sz="2200" b="1" dirty="0">
                <a:solidFill>
                  <a:schemeClr val="tx2">
                    <a:lumMod val="50000"/>
                  </a:schemeClr>
                </a:solidFill>
                <a:latin typeface="Bookman Old Style" pitchFamily="18" charset="0"/>
              </a:rPr>
              <a:t>количество переменных следует инициализировать до запуска </a:t>
            </a:r>
            <a:r>
              <a:rPr lang="ru-RU" sz="2200" b="1" dirty="0" smtClean="0">
                <a:solidFill>
                  <a:schemeClr val="tx2">
                    <a:lumMod val="50000"/>
                  </a:schemeClr>
                </a:solidFill>
                <a:latin typeface="Bookman Old Style" pitchFamily="18" charset="0"/>
              </a:rPr>
              <a:t>программы</a:t>
            </a:r>
          </a:p>
          <a:p>
            <a:pPr algn="just"/>
            <a:endParaRPr lang="ru-RU" sz="22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200" b="1" i="1" u="sng" dirty="0" smtClean="0">
                <a:solidFill>
                  <a:schemeClr val="tx2">
                    <a:lumMod val="50000"/>
                  </a:schemeClr>
                </a:solidFill>
                <a:latin typeface="Bookman Old Style" pitchFamily="18" charset="0"/>
              </a:rPr>
              <a:t>Использование </a:t>
            </a:r>
            <a:r>
              <a:rPr lang="ru-RU" sz="2200" b="1" i="1" u="sng" dirty="0">
                <a:solidFill>
                  <a:schemeClr val="tx2">
                    <a:lumMod val="50000"/>
                  </a:schemeClr>
                </a:solidFill>
                <a:latin typeface="Bookman Old Style" pitchFamily="18" charset="0"/>
              </a:rPr>
              <a:t>алгебраической эквивалентности</a:t>
            </a:r>
            <a:r>
              <a:rPr lang="ru-RU" sz="2200" b="1" i="1" dirty="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a:t>
            </a:r>
            <a:endParaRPr lang="ru-RU" sz="2200" b="1" dirty="0" smtClean="0">
              <a:solidFill>
                <a:schemeClr val="tx2">
                  <a:lumMod val="50000"/>
                </a:schemeClr>
              </a:solidFill>
              <a:latin typeface="Bookman Old Style" pitchFamily="18" charset="0"/>
            </a:endParaRPr>
          </a:p>
          <a:p>
            <a:pPr algn="just"/>
            <a:r>
              <a:rPr lang="ru-RU" sz="2200" b="1" dirty="0" smtClean="0">
                <a:solidFill>
                  <a:schemeClr val="tx2">
                    <a:lumMod val="50000"/>
                  </a:schemeClr>
                </a:solidFill>
                <a:latin typeface="Bookman Old Style" pitchFamily="18" charset="0"/>
              </a:rPr>
              <a:t>Если </a:t>
            </a:r>
            <a:r>
              <a:rPr lang="ru-RU" sz="2200" b="1" dirty="0">
                <a:solidFill>
                  <a:schemeClr val="tx2">
                    <a:lumMod val="50000"/>
                  </a:schemeClr>
                </a:solidFill>
                <a:latin typeface="Bookman Old Style" pitchFamily="18" charset="0"/>
              </a:rPr>
              <a:t>вычисление выражения занимает слишком много времени, его следует заменить на более дешевый </a:t>
            </a:r>
            <a:r>
              <a:rPr lang="ru-RU" sz="2200" b="1" dirty="0" smtClean="0">
                <a:solidFill>
                  <a:schemeClr val="tx2">
                    <a:lumMod val="50000"/>
                  </a:schemeClr>
                </a:solidFill>
                <a:latin typeface="Bookman Old Style" pitchFamily="18" charset="0"/>
              </a:rPr>
              <a:t>эквивалент</a:t>
            </a:r>
          </a:p>
          <a:p>
            <a:pPr algn="just"/>
            <a:endParaRPr lang="ru-RU" sz="2200" b="1" i="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Удаление </a:t>
            </a:r>
            <a:r>
              <a:rPr lang="ru-RU" sz="2200" b="1" i="1" u="sng" dirty="0">
                <a:solidFill>
                  <a:schemeClr val="tx2">
                    <a:lumMod val="50000"/>
                  </a:schemeClr>
                </a:solidFill>
                <a:latin typeface="Bookman Old Style" pitchFamily="18" charset="0"/>
              </a:rPr>
              <a:t>одинаковых выражений</a:t>
            </a:r>
            <a:r>
              <a:rPr lang="ru-RU" sz="2200" b="1" i="1" dirty="0">
                <a:solidFill>
                  <a:schemeClr val="tx2">
                    <a:lumMod val="50000"/>
                  </a:schemeClr>
                </a:solidFill>
                <a:latin typeface="Bookman Old Style" pitchFamily="18" charset="0"/>
              </a:rPr>
              <a:t>.</a:t>
            </a:r>
            <a:r>
              <a:rPr lang="ru-RU" sz="2200" b="1" dirty="0">
                <a:solidFill>
                  <a:schemeClr val="tx2">
                    <a:lumMod val="50000"/>
                  </a:schemeClr>
                </a:solidFill>
                <a:latin typeface="Bookman Old Style" pitchFamily="18" charset="0"/>
              </a:rPr>
              <a:t> Если одно и то же выражение вычисляется дважды с одинаковыми значениями входящих в него переменных, следует сохранить результат первого вычисления и использовать его вместо того, чтобы вычислять второй </a:t>
            </a:r>
            <a:r>
              <a:rPr lang="ru-RU" sz="2200" b="1" dirty="0" smtClean="0">
                <a:solidFill>
                  <a:schemeClr val="tx2">
                    <a:lumMod val="50000"/>
                  </a:schemeClr>
                </a:solidFill>
                <a:latin typeface="Bookman Old Style" pitchFamily="18" charset="0"/>
              </a:rPr>
              <a:t>раз</a:t>
            </a:r>
            <a:endParaRPr lang="ru-RU" sz="2200" b="1" dirty="0">
              <a:solidFill>
                <a:schemeClr val="tx2">
                  <a:lumMod val="50000"/>
                </a:schemeClr>
              </a:solidFill>
              <a:latin typeface="Bookman Old Style" pitchFamily="18" charset="0"/>
            </a:endParaRPr>
          </a:p>
        </p:txBody>
      </p:sp>
      <p:sp>
        <p:nvSpPr>
          <p:cNvPr id="3" name="Прямоугольник 2"/>
          <p:cNvSpPr/>
          <p:nvPr/>
        </p:nvSpPr>
        <p:spPr>
          <a:xfrm>
            <a:off x="1714480" y="579103"/>
            <a:ext cx="5429288" cy="492443"/>
          </a:xfrm>
          <a:prstGeom prst="rect">
            <a:avLst/>
          </a:prstGeom>
        </p:spPr>
        <p:txBody>
          <a:bodyPr wrap="square">
            <a:spAutoFit/>
          </a:bodyPr>
          <a:lstStyle/>
          <a:p>
            <a:r>
              <a:rPr lang="ru-RU" sz="2600" b="1" dirty="0" smtClean="0">
                <a:solidFill>
                  <a:srgbClr val="000099"/>
                </a:solidFill>
                <a:latin typeface="Bookman Old Style" pitchFamily="18" charset="0"/>
              </a:rPr>
              <a:t>Составление выражений</a:t>
            </a:r>
            <a:endParaRPr lang="ru-RU" sz="2600" dirty="0">
              <a:solidFill>
                <a:srgbClr val="000099"/>
              </a:solidFill>
            </a:endParaRPr>
          </a:p>
        </p:txBody>
      </p:sp>
      <p:sp>
        <p:nvSpPr>
          <p:cNvPr id="4" name="TextBox 3"/>
          <p:cNvSpPr txBox="1"/>
          <p:nvPr/>
        </p:nvSpPr>
        <p:spPr>
          <a:xfrm>
            <a:off x="714348" y="548326"/>
            <a:ext cx="571504" cy="553998"/>
          </a:xfrm>
          <a:prstGeom prst="rect">
            <a:avLst/>
          </a:prstGeom>
          <a:noFill/>
        </p:spPr>
        <p:txBody>
          <a:bodyPr wrap="square" rtlCol="0">
            <a:spAutoFit/>
          </a:bodyPr>
          <a:lstStyle/>
          <a:p>
            <a:r>
              <a:rPr lang="ru-RU" sz="3000" b="1" dirty="0" smtClean="0">
                <a:solidFill>
                  <a:srgbClr val="000099"/>
                </a:solidFill>
                <a:latin typeface="Bookman Old Style" pitchFamily="18" charset="0"/>
              </a:rPr>
              <a:t>6</a:t>
            </a:r>
            <a:endParaRPr lang="ru-RU" sz="3000" b="1" dirty="0">
              <a:solidFill>
                <a:srgbClr val="000099"/>
              </a:solidFill>
              <a:latin typeface="Bookman Old Style"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785926"/>
            <a:ext cx="8572560" cy="2985433"/>
          </a:xfrm>
          <a:prstGeom prst="rect">
            <a:avLst/>
          </a:prstGeom>
        </p:spPr>
        <p:txBody>
          <a:bodyPr wrap="square">
            <a:spAutoFit/>
          </a:bodyPr>
          <a:lstStyle/>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Парное вычисление.</a:t>
            </a:r>
            <a:r>
              <a:rPr lang="ru-RU" sz="2200" b="1" dirty="0" smtClean="0">
                <a:solidFill>
                  <a:schemeClr val="tx2">
                    <a:lumMod val="50000"/>
                  </a:schemeClr>
                </a:solidFill>
                <a:latin typeface="Bookman Old Style" pitchFamily="18" charset="0"/>
              </a:rPr>
              <a:t> Если два одинаковых выражения часто вычисляются подряд, их следует вынести во внешнюю функцию</a:t>
            </a:r>
          </a:p>
          <a:p>
            <a:pPr algn="just"/>
            <a:endParaRPr lang="ru-RU" sz="2200" b="1" dirty="0" smtClean="0">
              <a:solidFill>
                <a:schemeClr val="tx2">
                  <a:lumMod val="50000"/>
                </a:schemeClr>
              </a:solidFill>
              <a:latin typeface="Bookman Old Style" pitchFamily="18" charset="0"/>
            </a:endParaRPr>
          </a:p>
          <a:p>
            <a:pPr algn="just"/>
            <a:r>
              <a:rPr lang="ru-RU" sz="2800" b="1" i="1" dirty="0" smtClean="0">
                <a:solidFill>
                  <a:srgbClr val="000099"/>
                </a:solidFill>
                <a:latin typeface="Bookman Old Style" pitchFamily="18" charset="0"/>
                <a:sym typeface="Wingdings"/>
              </a:rPr>
              <a:t></a:t>
            </a:r>
            <a:r>
              <a:rPr lang="ru-RU" sz="2400" b="1" i="1" dirty="0" smtClean="0">
                <a:solidFill>
                  <a:srgbClr val="000099"/>
                </a:solidFill>
                <a:latin typeface="Bookman Old Style" pitchFamily="18" charset="0"/>
                <a:sym typeface="Wingdings"/>
              </a:rPr>
              <a:t> </a:t>
            </a:r>
            <a:r>
              <a:rPr lang="ru-RU" sz="2200" b="1" i="1" u="sng" dirty="0" smtClean="0">
                <a:solidFill>
                  <a:schemeClr val="tx2">
                    <a:lumMod val="50000"/>
                  </a:schemeClr>
                </a:solidFill>
                <a:latin typeface="Bookman Old Style" pitchFamily="18" charset="0"/>
              </a:rPr>
              <a:t>Использовать параллелизм на уровне слов</a:t>
            </a:r>
            <a:r>
              <a:rPr lang="ru-RU" sz="2200" b="1" i="1" dirty="0" smtClean="0">
                <a:solidFill>
                  <a:schemeClr val="tx2">
                    <a:lumMod val="50000"/>
                  </a:schemeClr>
                </a:solidFill>
                <a:latin typeface="Bookman Old Style" pitchFamily="18" charset="0"/>
              </a:rPr>
              <a:t>.</a:t>
            </a:r>
            <a:r>
              <a:rPr lang="ru-RU" sz="2200" b="1" dirty="0" smtClean="0">
                <a:solidFill>
                  <a:schemeClr val="tx2">
                    <a:lumMod val="50000"/>
                  </a:schemeClr>
                </a:solidFill>
                <a:latin typeface="Bookman Old Style" pitchFamily="18" charset="0"/>
              </a:rPr>
              <a:t> При вычислении дорогостоящих выражений использовать всю ширину полосы пропускания данных того компьютера, на котором работаете</a:t>
            </a:r>
            <a:endParaRPr lang="ru-RU" sz="2200" b="1" dirty="0">
              <a:solidFill>
                <a:schemeClr val="tx2">
                  <a:lumMod val="50000"/>
                </a:schemeClr>
              </a:solidFill>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392873"/>
            <a:ext cx="8572560" cy="4893647"/>
          </a:xfrm>
          <a:prstGeom prst="rect">
            <a:avLst/>
          </a:prstGeom>
        </p:spPr>
        <p:txBody>
          <a:bodyPr wrap="square">
            <a:spAutoFit/>
          </a:bodyPr>
          <a:lstStyle/>
          <a:p>
            <a:pPr indent="360363" algn="just"/>
            <a:r>
              <a:rPr lang="ru-RU" sz="2400" b="1" dirty="0">
                <a:solidFill>
                  <a:schemeClr val="tx2">
                    <a:lumMod val="50000"/>
                  </a:schemeClr>
                </a:solidFill>
                <a:latin typeface="Bookman Old Style" pitchFamily="18" charset="0"/>
              </a:rPr>
              <a:t>Разумный подход к обеспечению эффективности разрабатываемого программного обеспечения состоит в том, чтобы в первую очередь </a:t>
            </a:r>
            <a:r>
              <a:rPr lang="ru-RU" sz="2400" b="1" i="1" dirty="0">
                <a:solidFill>
                  <a:srgbClr val="000099"/>
                </a:solidFill>
                <a:latin typeface="Bookman Old Style" pitchFamily="18" charset="0"/>
              </a:rPr>
              <a:t>оптимизировать</a:t>
            </a:r>
            <a:r>
              <a:rPr lang="ru-RU" sz="2400" b="1" dirty="0">
                <a:solidFill>
                  <a:schemeClr val="tx2">
                    <a:lumMod val="50000"/>
                  </a:schemeClr>
                </a:solidFill>
                <a:latin typeface="Bookman Old Style" pitchFamily="18" charset="0"/>
              </a:rPr>
              <a:t> те фрагменты программы, которые существенно влияют на характеристики эффективности. </a:t>
            </a:r>
            <a:endParaRPr lang="ru-RU" sz="2400" b="1" dirty="0" smtClean="0">
              <a:solidFill>
                <a:schemeClr val="tx2">
                  <a:lumMod val="50000"/>
                </a:schemeClr>
              </a:solidFill>
              <a:latin typeface="Bookman Old Style" pitchFamily="18" charset="0"/>
            </a:endParaRPr>
          </a:p>
          <a:p>
            <a:pPr indent="360363" algn="just"/>
            <a:endParaRPr lang="ru-RU" sz="2400" b="1" dirty="0" smtClean="0">
              <a:solidFill>
                <a:schemeClr val="tx2">
                  <a:lumMod val="50000"/>
                </a:schemeClr>
              </a:solidFill>
              <a:latin typeface="Bookman Old Style" pitchFamily="18" charset="0"/>
            </a:endParaRPr>
          </a:p>
          <a:p>
            <a:pPr indent="360363" algn="just"/>
            <a:r>
              <a:rPr lang="ru-RU" sz="2400" b="1" dirty="0" smtClean="0">
                <a:solidFill>
                  <a:schemeClr val="tx2">
                    <a:lumMod val="50000"/>
                  </a:schemeClr>
                </a:solidFill>
                <a:latin typeface="Bookman Old Style" pitchFamily="18" charset="0"/>
              </a:rPr>
              <a:t>Для </a:t>
            </a:r>
            <a:r>
              <a:rPr lang="ru-RU" sz="2400" b="1" i="1" dirty="0" smtClean="0">
                <a:solidFill>
                  <a:schemeClr val="tx2">
                    <a:lumMod val="50000"/>
                  </a:schemeClr>
                </a:solidFill>
                <a:latin typeface="Bookman Old Style" pitchFamily="18" charset="0"/>
              </a:rPr>
              <a:t>уменьшения</a:t>
            </a:r>
            <a:r>
              <a:rPr lang="ru-RU" sz="2400" b="1" dirty="0" smtClean="0">
                <a:solidFill>
                  <a:schemeClr val="tx2">
                    <a:lumMod val="50000"/>
                  </a:schemeClr>
                </a:solidFill>
                <a:latin typeface="Bookman Old Style" pitchFamily="18" charset="0"/>
              </a:rPr>
              <a:t> </a:t>
            </a:r>
            <a:r>
              <a:rPr lang="ru-RU" sz="2400" b="1" dirty="0">
                <a:solidFill>
                  <a:schemeClr val="tx2">
                    <a:lumMod val="50000"/>
                  </a:schemeClr>
                </a:solidFill>
                <a:latin typeface="Bookman Old Style" pitchFamily="18" charset="0"/>
              </a:rPr>
              <a:t>времени выполнения некоторой программы в первую очередь следует </a:t>
            </a:r>
            <a:r>
              <a:rPr lang="ru-RU" sz="2400" b="1" i="1" dirty="0">
                <a:solidFill>
                  <a:srgbClr val="000099"/>
                </a:solidFill>
                <a:latin typeface="Bookman Old Style" pitchFamily="18" charset="0"/>
              </a:rPr>
              <a:t>проанализировать</a:t>
            </a:r>
            <a:r>
              <a:rPr lang="ru-RU" sz="2400" b="1" dirty="0">
                <a:solidFill>
                  <a:schemeClr val="tx2">
                    <a:lumMod val="50000"/>
                  </a:schemeClr>
                </a:solidFill>
                <a:latin typeface="Bookman Old Style" pitchFamily="18" charset="0"/>
              </a:rPr>
              <a:t> циклические фрагменты с большим количеством повторений: </a:t>
            </a:r>
            <a:r>
              <a:rPr lang="ru-RU" sz="2400" b="1" i="1" u="sng" dirty="0">
                <a:solidFill>
                  <a:schemeClr val="tx2">
                    <a:lumMod val="50000"/>
                  </a:schemeClr>
                </a:solidFill>
                <a:latin typeface="Bookman Old Style" pitchFamily="18" charset="0"/>
              </a:rPr>
              <a:t>экономия времени выполнения одной итерации цикла будет умножена на количество итераций</a:t>
            </a:r>
            <a:r>
              <a:rPr lang="ru-RU" sz="2400" b="1" dirty="0">
                <a:solidFill>
                  <a:schemeClr val="tx2">
                    <a:lumMod val="50000"/>
                  </a:schemeClr>
                </a:solidFill>
                <a:latin typeface="Bookman Old Style" pitchFamily="18" charset="0"/>
              </a:rPr>
              <a: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1285860"/>
            <a:ext cx="8643998" cy="5401479"/>
          </a:xfrm>
          <a:prstGeom prst="rect">
            <a:avLst/>
          </a:prstGeom>
        </p:spPr>
        <p:txBody>
          <a:bodyPr wrap="square">
            <a:spAutoFit/>
          </a:bodyPr>
          <a:lstStyle/>
          <a:p>
            <a:pPr indent="360363" algn="just"/>
            <a:r>
              <a:rPr lang="ru-RU" sz="2400" b="1" dirty="0">
                <a:solidFill>
                  <a:schemeClr val="tx2">
                    <a:lumMod val="50000"/>
                  </a:schemeClr>
                </a:solidFill>
                <a:latin typeface="Bookman Old Style" pitchFamily="18" charset="0"/>
              </a:rPr>
              <a:t>Не следует забывать и о том, что многие способы снижения временных затрат приводят к </a:t>
            </a:r>
            <a:r>
              <a:rPr lang="ru-RU" sz="2400" b="1" i="1" dirty="0">
                <a:solidFill>
                  <a:schemeClr val="tx2">
                    <a:lumMod val="50000"/>
                  </a:schemeClr>
                </a:solidFill>
                <a:latin typeface="Bookman Old Style" pitchFamily="18" charset="0"/>
              </a:rPr>
              <a:t>увеличению</a:t>
            </a:r>
            <a:r>
              <a:rPr lang="ru-RU" sz="2400" b="1" dirty="0">
                <a:solidFill>
                  <a:schemeClr val="tx2">
                    <a:lumMod val="50000"/>
                  </a:schemeClr>
                </a:solidFill>
                <a:latin typeface="Bookman Old Style" pitchFamily="18" charset="0"/>
              </a:rPr>
              <a:t> емкостных и, наоборот, </a:t>
            </a:r>
            <a:r>
              <a:rPr lang="ru-RU" sz="2400" b="1" i="1" dirty="0">
                <a:solidFill>
                  <a:schemeClr val="tx2">
                    <a:lumMod val="50000"/>
                  </a:schemeClr>
                </a:solidFill>
                <a:latin typeface="Bookman Old Style" pitchFamily="18" charset="0"/>
              </a:rPr>
              <a:t>уменьшение</a:t>
            </a:r>
            <a:r>
              <a:rPr lang="ru-RU" sz="2400" b="1" dirty="0">
                <a:solidFill>
                  <a:schemeClr val="tx2">
                    <a:lumMod val="50000"/>
                  </a:schemeClr>
                </a:solidFill>
                <a:latin typeface="Bookman Old Style" pitchFamily="18" charset="0"/>
              </a:rPr>
              <a:t> объема памяти может </a:t>
            </a:r>
            <a:r>
              <a:rPr lang="ru-RU" sz="2400" b="1" dirty="0" smtClean="0">
                <a:solidFill>
                  <a:schemeClr val="tx2">
                    <a:lumMod val="50000"/>
                  </a:schemeClr>
                </a:solidFill>
                <a:latin typeface="Bookman Old Style" pitchFamily="18" charset="0"/>
              </a:rPr>
              <a:t>потребовать дополнительного </a:t>
            </a:r>
            <a:r>
              <a:rPr lang="ru-RU" sz="2400" b="1" dirty="0">
                <a:solidFill>
                  <a:schemeClr val="tx2">
                    <a:lumMod val="50000"/>
                  </a:schemeClr>
                </a:solidFill>
                <a:latin typeface="Bookman Old Style" pitchFamily="18" charset="0"/>
              </a:rPr>
              <a:t>времени на обработку.</a:t>
            </a:r>
          </a:p>
          <a:p>
            <a:pPr indent="360363" algn="just"/>
            <a:endParaRPr lang="ru-RU" sz="900" b="1" dirty="0" smtClean="0">
              <a:solidFill>
                <a:schemeClr val="tx2">
                  <a:lumMod val="50000"/>
                </a:schemeClr>
              </a:solidFill>
              <a:latin typeface="Bookman Old Style" pitchFamily="18" charset="0"/>
            </a:endParaRPr>
          </a:p>
          <a:p>
            <a:pPr indent="360363" algn="just"/>
            <a:r>
              <a:rPr lang="ru-RU" sz="2400" b="1" dirty="0" smtClean="0">
                <a:solidFill>
                  <a:schemeClr val="tx2">
                    <a:lumMod val="50000"/>
                  </a:schemeClr>
                </a:solidFill>
                <a:latin typeface="Bookman Old Style" pitchFamily="18" charset="0"/>
              </a:rPr>
              <a:t>И </a:t>
            </a:r>
            <a:r>
              <a:rPr lang="ru-RU" sz="2400" b="1" dirty="0">
                <a:solidFill>
                  <a:schemeClr val="tx2">
                    <a:lumMod val="50000"/>
                  </a:schemeClr>
                </a:solidFill>
                <a:latin typeface="Bookman Old Style" pitchFamily="18" charset="0"/>
              </a:rPr>
              <a:t>тем более не следует «платить» за увеличение эффективности снижением технологичности разрабатываемого программного обеспечения. Исключения возможны лишь при очень жестких требованиях и наличии соответствующего контроля за качеством</a:t>
            </a:r>
            <a:r>
              <a:rPr lang="ru-RU" sz="2400" b="1" dirty="0" smtClean="0">
                <a:solidFill>
                  <a:schemeClr val="tx2">
                    <a:lumMod val="50000"/>
                  </a:schemeClr>
                </a:solidFill>
                <a:latin typeface="Bookman Old Style" pitchFamily="18" charset="0"/>
              </a:rPr>
              <a:t>.</a:t>
            </a:r>
          </a:p>
          <a:p>
            <a:pPr indent="360363" algn="just"/>
            <a:endParaRPr lang="ru-RU" sz="2000" b="1" dirty="0">
              <a:solidFill>
                <a:schemeClr val="tx2">
                  <a:lumMod val="50000"/>
                </a:schemeClr>
              </a:solidFill>
              <a:latin typeface="Bookman Old Style" pitchFamily="18" charset="0"/>
            </a:endParaRPr>
          </a:p>
          <a:p>
            <a:pPr indent="360363" algn="just"/>
            <a:r>
              <a:rPr lang="ru-RU" sz="2400" b="1" dirty="0">
                <a:solidFill>
                  <a:schemeClr val="tx2">
                    <a:lumMod val="50000"/>
                  </a:schemeClr>
                </a:solidFill>
                <a:latin typeface="Bookman Old Style" pitchFamily="18" charset="0"/>
              </a:rPr>
              <a:t>Частично проблему эффективности программ решают за программиста </a:t>
            </a:r>
            <a:r>
              <a:rPr lang="ru-RU" sz="2400" b="1" i="1" dirty="0">
                <a:solidFill>
                  <a:srgbClr val="000099"/>
                </a:solidFill>
                <a:latin typeface="Bookman Old Style" pitchFamily="18" charset="0"/>
              </a:rPr>
              <a:t>компиляторы</a:t>
            </a:r>
            <a:r>
              <a:rPr lang="ru-RU" sz="2400" b="1" dirty="0">
                <a:solidFill>
                  <a:schemeClr val="tx2">
                    <a:lumMod val="50000"/>
                  </a:schemeClr>
                </a:solidFill>
                <a:latin typeface="Bookman Old Style" pitchFamily="18" charset="0"/>
              </a:rPr>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2" cstate="print">
            <a:biLevel thresh="25000"/>
            <a:extLst>
              <a:ext uri="{28A0092B-C50C-407E-A947-70E740481C1C}">
                <a14:useLocalDpi xmlns:a14="http://schemas.microsoft.com/office/drawing/2010/main" xmlns="" val="0"/>
              </a:ext>
            </a:extLst>
          </a:blip>
          <a:stretch>
            <a:fillRect/>
          </a:stretch>
        </p:blipFill>
        <p:spPr>
          <a:xfrm>
            <a:off x="6108669" y="928670"/>
            <a:ext cx="942660" cy="942660"/>
          </a:xfrm>
          <a:prstGeom prst="rect">
            <a:avLst/>
          </a:prstGeom>
        </p:spPr>
      </p:pic>
      <p:sp>
        <p:nvSpPr>
          <p:cNvPr id="12" name="Rectangle 3"/>
          <p:cNvSpPr>
            <a:spLocks noChangeArrowheads="1"/>
          </p:cNvSpPr>
          <p:nvPr/>
        </p:nvSpPr>
        <p:spPr bwMode="gray">
          <a:xfrm>
            <a:off x="-11430" y="2017714"/>
            <a:ext cx="9155430" cy="4840286"/>
          </a:xfrm>
          <a:prstGeom prst="rect">
            <a:avLst/>
          </a:prstGeom>
          <a:gradFill flip="none" rotWithShape="1">
            <a:gsLst>
              <a:gs pos="0">
                <a:srgbClr val="000000">
                  <a:alpha val="10000"/>
                </a:srgbClr>
              </a:gs>
              <a:gs pos="100000">
                <a:srgbClr val="FFFFFF">
                  <a:alpha val="0"/>
                </a:srgbClr>
              </a:gs>
            </a:gsLst>
            <a:lin ang="16200000" scaled="1"/>
            <a:tileRect/>
          </a:gradFill>
          <a:ln w="12700">
            <a:noFill/>
            <a:miter lim="800000"/>
            <a:headEnd/>
            <a:tailEnd/>
          </a:ln>
          <a:effectLst/>
        </p:spPr>
        <p:txBody>
          <a:bodyPr lIns="108000" tIns="108000" rIns="144000" bIns="72000"/>
          <a:lstStyle>
            <a:defPPr>
              <a:defRPr lang="en-US"/>
            </a:defPPr>
            <a:lvl1pPr algn="ctr" rtl="0" eaLnBrk="0" fontAlgn="base" hangingPunct="0">
              <a:spcBef>
                <a:spcPct val="0"/>
              </a:spcBef>
              <a:spcAft>
                <a:spcPct val="0"/>
              </a:spcAft>
              <a:defRPr kern="1200">
                <a:solidFill>
                  <a:schemeClr val="tx1"/>
                </a:solidFill>
                <a:latin typeface="Arial" charset="0"/>
                <a:ea typeface="+mn-ea"/>
                <a:cs typeface="+mn-cs"/>
              </a:defRPr>
            </a:lvl1pPr>
            <a:lvl2pPr marL="457200" algn="ctr" rtl="0" eaLnBrk="0" fontAlgn="base" hangingPunct="0">
              <a:spcBef>
                <a:spcPct val="0"/>
              </a:spcBef>
              <a:spcAft>
                <a:spcPct val="0"/>
              </a:spcAft>
              <a:defRPr kern="1200">
                <a:solidFill>
                  <a:schemeClr val="tx1"/>
                </a:solidFill>
                <a:latin typeface="Arial" charset="0"/>
                <a:ea typeface="+mn-ea"/>
                <a:cs typeface="+mn-cs"/>
              </a:defRPr>
            </a:lvl2pPr>
            <a:lvl3pPr marL="914400" algn="ctr" rtl="0" eaLnBrk="0" fontAlgn="base" hangingPunct="0">
              <a:spcBef>
                <a:spcPct val="0"/>
              </a:spcBef>
              <a:spcAft>
                <a:spcPct val="0"/>
              </a:spcAft>
              <a:defRPr kern="1200">
                <a:solidFill>
                  <a:schemeClr val="tx1"/>
                </a:solidFill>
                <a:latin typeface="Arial" charset="0"/>
                <a:ea typeface="+mn-ea"/>
                <a:cs typeface="+mn-cs"/>
              </a:defRPr>
            </a:lvl3pPr>
            <a:lvl4pPr marL="1371600" algn="ctr" rtl="0" eaLnBrk="0" fontAlgn="base" hangingPunct="0">
              <a:spcBef>
                <a:spcPct val="0"/>
              </a:spcBef>
              <a:spcAft>
                <a:spcPct val="0"/>
              </a:spcAft>
              <a:defRPr kern="1200">
                <a:solidFill>
                  <a:schemeClr val="tx1"/>
                </a:solidFill>
                <a:latin typeface="Arial" charset="0"/>
                <a:ea typeface="+mn-ea"/>
                <a:cs typeface="+mn-cs"/>
              </a:defRPr>
            </a:lvl4pPr>
            <a:lvl5pPr marL="1828800" algn="ctr"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190500" indent="-190500">
              <a:lnSpc>
                <a:spcPct val="95000"/>
              </a:lnSpc>
              <a:spcAft>
                <a:spcPts val="800"/>
              </a:spcAft>
              <a:buClr>
                <a:srgbClr val="969696"/>
              </a:buClr>
              <a:buFont typeface="Wingdings" pitchFamily="2" charset="2"/>
              <a:buChar char="§"/>
              <a:defRPr/>
            </a:pPr>
            <a:endParaRPr lang="de-DE" noProof="1">
              <a:solidFill>
                <a:srgbClr val="000000"/>
              </a:solidFill>
              <a:cs typeface="Arial" charset="0"/>
            </a:endParaRPr>
          </a:p>
        </p:txBody>
      </p:sp>
      <p:pic>
        <p:nvPicPr>
          <p:cNvPr id="13" name="Picture 5"/>
          <p:cNvPicPr>
            <a:picLocks noChangeAspect="1" noChangeArrowheads="1"/>
          </p:cNvPicPr>
          <p:nvPr/>
        </p:nvPicPr>
        <p:blipFill>
          <a:blip r:embed="rId3" cstate="print">
            <a:extLst>
              <a:ext uri="{28A0092B-C50C-407E-A947-70E740481C1C}">
                <a14:useLocalDpi xmlns="" xmlns:a14="http://schemas.microsoft.com/office/drawing/2010/main" val="0"/>
              </a:ext>
            </a:extLst>
          </a:blip>
          <a:stretch>
            <a:fillRect/>
          </a:stretch>
        </p:blipFill>
        <p:spPr bwMode="auto">
          <a:xfrm>
            <a:off x="1285852" y="1357298"/>
            <a:ext cx="3500462" cy="5600739"/>
          </a:xfrm>
          <a:prstGeom prst="rect">
            <a:avLst/>
          </a:prstGeom>
          <a:noFill/>
          <a:extLst>
            <a:ext uri="{909E8E84-426E-40DD-AFC4-6F175D3DCCD1}">
              <a14:hiddenFill xmlns="" xmlns:a14="http://schemas.microsoft.com/office/drawing/2010/main">
                <a:solidFill>
                  <a:srgbClr val="FFFFFF"/>
                </a:solidFill>
              </a14:hiddenFill>
            </a:ext>
          </a:extLst>
        </p:spPr>
      </p:pic>
      <p:pic>
        <p:nvPicPr>
          <p:cNvPr id="14" name="Picture 6"/>
          <p:cNvPicPr>
            <a:picLocks noChangeAspect="1" noChangeArrowheads="1"/>
          </p:cNvPicPr>
          <p:nvPr/>
        </p:nvPicPr>
        <p:blipFill>
          <a:blip r:embed="rId4" cstate="print">
            <a:extLst>
              <a:ext uri="{28A0092B-C50C-407E-A947-70E740481C1C}">
                <a14:useLocalDpi xmlns="" xmlns:a14="http://schemas.microsoft.com/office/drawing/2010/main" val="0"/>
              </a:ext>
            </a:extLst>
          </a:blip>
          <a:stretch>
            <a:fillRect/>
          </a:stretch>
        </p:blipFill>
        <p:spPr bwMode="auto">
          <a:xfrm>
            <a:off x="4786314" y="1357250"/>
            <a:ext cx="3571900" cy="5613010"/>
          </a:xfrm>
          <a:prstGeom prst="rect">
            <a:avLst/>
          </a:prstGeom>
          <a:noFill/>
          <a:extLst>
            <a:ext uri="{909E8E84-426E-40DD-AFC4-6F175D3DCCD1}">
              <a14:hiddenFill xmlns="" xmlns:a14="http://schemas.microsoft.com/office/drawing/2010/main">
                <a:solidFill>
                  <a:srgbClr val="FFFFFF"/>
                </a:solidFill>
              </a14:hiddenFill>
            </a:ext>
          </a:extLst>
        </p:spPr>
      </p:pic>
      <p:sp>
        <p:nvSpPr>
          <p:cNvPr id="16" name="Rectangle 19"/>
          <p:cNvSpPr/>
          <p:nvPr/>
        </p:nvSpPr>
        <p:spPr>
          <a:xfrm>
            <a:off x="1576366" y="2357430"/>
            <a:ext cx="2924196" cy="3924151"/>
          </a:xfrm>
          <a:prstGeom prst="rect">
            <a:avLst/>
          </a:prstGeom>
        </p:spPr>
        <p:txBody>
          <a:bodyPr wrap="square">
            <a:spAutoFit/>
          </a:bodyPr>
          <a:lstStyle/>
          <a:p>
            <a:r>
              <a:rPr lang="ru-RU" sz="2100" b="1" dirty="0" smtClean="0">
                <a:solidFill>
                  <a:schemeClr val="bg1"/>
                </a:solidFill>
                <a:latin typeface="Bookman Old Style" pitchFamily="18" charset="0"/>
              </a:rPr>
              <a:t>т. е. ориентированные на конкретный машинный язык, выполняют оптимизацию кодов на уровне машинных команд </a:t>
            </a:r>
            <a:r>
              <a:rPr lang="ru-RU" dirty="0" smtClean="0">
                <a:solidFill>
                  <a:schemeClr val="bg1"/>
                </a:solidFill>
                <a:latin typeface="Bookman Old Style" pitchFamily="18" charset="0"/>
              </a:rPr>
              <a:t>(например, использование более эффективных команд и т. п.</a:t>
            </a:r>
            <a:r>
              <a:rPr lang="ru-RU" altLang="ko-KR" dirty="0" smtClean="0">
                <a:solidFill>
                  <a:schemeClr val="bg1"/>
                </a:solidFill>
                <a:ea typeface="돋움" pitchFamily="50" charset="-127"/>
              </a:rPr>
              <a:t>)</a:t>
            </a:r>
            <a:endParaRPr lang="en-US" altLang="ko-KR" dirty="0">
              <a:solidFill>
                <a:schemeClr val="bg1"/>
              </a:solidFill>
              <a:ea typeface="돋움" pitchFamily="50" charset="-127"/>
            </a:endParaRPr>
          </a:p>
        </p:txBody>
      </p:sp>
      <p:sp>
        <p:nvSpPr>
          <p:cNvPr id="17" name="Rectangle 17"/>
          <p:cNvSpPr/>
          <p:nvPr/>
        </p:nvSpPr>
        <p:spPr>
          <a:xfrm>
            <a:off x="4960622" y="2529375"/>
            <a:ext cx="2839232" cy="3647152"/>
          </a:xfrm>
          <a:prstGeom prst="rect">
            <a:avLst/>
          </a:prstGeom>
        </p:spPr>
        <p:txBody>
          <a:bodyPr wrap="square">
            <a:spAutoFit/>
          </a:bodyPr>
          <a:lstStyle/>
          <a:p>
            <a:r>
              <a:rPr lang="ru-RU" sz="2100" b="1" dirty="0" smtClean="0">
                <a:solidFill>
                  <a:schemeClr val="tx2">
                    <a:lumMod val="50000"/>
                  </a:schemeClr>
                </a:solidFill>
                <a:latin typeface="Bookman Old Style" pitchFamily="18" charset="0"/>
              </a:rPr>
              <a:t>выполняют оптимизацию на уровне входного языка, например, вынесение вычислений константных (независящих от индекса цикла) выражений из</a:t>
            </a:r>
          </a:p>
          <a:p>
            <a:r>
              <a:rPr lang="ru-RU" sz="2100" b="1" dirty="0" smtClean="0">
                <a:solidFill>
                  <a:schemeClr val="tx2">
                    <a:lumMod val="50000"/>
                  </a:schemeClr>
                </a:solidFill>
                <a:latin typeface="Bookman Old Style" pitchFamily="18" charset="0"/>
              </a:rPr>
              <a:t>циклов и т. п.</a:t>
            </a:r>
            <a:endParaRPr lang="ru-RU" sz="2100" b="1" dirty="0">
              <a:solidFill>
                <a:schemeClr val="tx2">
                  <a:lumMod val="50000"/>
                </a:schemeClr>
              </a:solidFill>
              <a:latin typeface="Bookman Old Style" pitchFamily="18" charset="0"/>
            </a:endParaRPr>
          </a:p>
        </p:txBody>
      </p:sp>
      <p:pic>
        <p:nvPicPr>
          <p:cNvPr id="19" name="Picture 8" descr="C:\Users\pmarkasian\Desktop\Other\Шаблоны\заготовки1\9\5.png"/>
          <p:cNvPicPr preferRelativeResize="0">
            <a:picLocks noChangeArrowheads="1"/>
          </p:cNvPicPr>
          <p:nvPr/>
        </p:nvPicPr>
        <p:blipFill rotWithShape="1">
          <a:blip r:embed="rId5" cstate="print">
            <a:duotone>
              <a:schemeClr val="bg2">
                <a:shade val="45000"/>
                <a:satMod val="135000"/>
              </a:schemeClr>
              <a:prstClr val="white"/>
            </a:duotone>
            <a:extLst>
              <a:ext uri="{28A0092B-C50C-407E-A947-70E740481C1C}">
                <a14:useLocalDpi xmlns="" xmlns:a14="http://schemas.microsoft.com/office/drawing/2010/main" val="0"/>
              </a:ext>
            </a:extLst>
          </a:blip>
          <a:srcRect b="67040"/>
          <a:stretch/>
        </p:blipFill>
        <p:spPr bwMode="auto">
          <a:xfrm>
            <a:off x="2214546" y="880306"/>
            <a:ext cx="2340000" cy="1620000"/>
          </a:xfrm>
          <a:prstGeom prst="rect">
            <a:avLst/>
          </a:prstGeom>
          <a:noFill/>
          <a:extLst>
            <a:ext uri="{909E8E84-426E-40DD-AFC4-6F175D3DCCD1}">
              <a14:hiddenFill xmlns="" xmlns:a14="http://schemas.microsoft.com/office/drawing/2010/main">
                <a:solidFill>
                  <a:srgbClr val="FFFFFF"/>
                </a:solidFill>
              </a14:hiddenFill>
            </a:ext>
          </a:extLst>
        </p:spPr>
      </p:pic>
      <p:pic>
        <p:nvPicPr>
          <p:cNvPr id="20" name="Picture 8" descr="C:\Users\pmarkasian\Desktop\Other\Шаблоны\заготовки1\9\5.png"/>
          <p:cNvPicPr preferRelativeResize="0">
            <a:picLocks noChangeArrowheads="1"/>
          </p:cNvPicPr>
          <p:nvPr/>
        </p:nvPicPr>
        <p:blipFill rotWithShape="1">
          <a:blip r:embed="rId5" cstate="print">
            <a:duotone>
              <a:schemeClr val="bg2">
                <a:shade val="45000"/>
                <a:satMod val="135000"/>
              </a:schemeClr>
              <a:prstClr val="white"/>
            </a:duotone>
            <a:extLst>
              <a:ext uri="{28A0092B-C50C-407E-A947-70E740481C1C}">
                <a14:useLocalDpi xmlns="" xmlns:a14="http://schemas.microsoft.com/office/drawing/2010/main" val="0"/>
              </a:ext>
            </a:extLst>
          </a:blip>
          <a:srcRect t="31102" b="35938"/>
          <a:stretch/>
        </p:blipFill>
        <p:spPr bwMode="auto">
          <a:xfrm>
            <a:off x="5803900" y="880306"/>
            <a:ext cx="2340000" cy="1620000"/>
          </a:xfrm>
          <a:prstGeom prst="rect">
            <a:avLst/>
          </a:prstGeom>
          <a:noFill/>
          <a:extLst>
            <a:ext uri="{909E8E84-426E-40DD-AFC4-6F175D3DCCD1}">
              <a14:hiddenFill xmlns="" xmlns:a14="http://schemas.microsoft.com/office/drawing/2010/main">
                <a:solidFill>
                  <a:srgbClr val="FFFFFF"/>
                </a:solidFill>
              </a14:hiddenFill>
            </a:ext>
          </a:extLst>
        </p:spPr>
      </p:pic>
      <p:sp>
        <p:nvSpPr>
          <p:cNvPr id="22" name="Rectangle 1"/>
          <p:cNvSpPr/>
          <p:nvPr/>
        </p:nvSpPr>
        <p:spPr>
          <a:xfrm>
            <a:off x="1428728" y="1357298"/>
            <a:ext cx="2205055" cy="769441"/>
          </a:xfrm>
          <a:prstGeom prst="rect">
            <a:avLst/>
          </a:prstGeom>
        </p:spPr>
        <p:txBody>
          <a:bodyPr wrap="square">
            <a:spAutoFit/>
          </a:bodyPr>
          <a:lstStyle/>
          <a:p>
            <a:r>
              <a:rPr lang="ru-RU" sz="2200" b="1" dirty="0" smtClean="0">
                <a:solidFill>
                  <a:schemeClr val="bg1"/>
                </a:solidFill>
                <a:latin typeface="Bookman Old Style" pitchFamily="18" charset="0"/>
              </a:rPr>
              <a:t>машинно-зависимые</a:t>
            </a:r>
            <a:endParaRPr lang="en-US" sz="2200" b="1" dirty="0">
              <a:solidFill>
                <a:schemeClr val="bg1"/>
              </a:solidFill>
            </a:endParaRPr>
          </a:p>
        </p:txBody>
      </p:sp>
      <p:sp>
        <p:nvSpPr>
          <p:cNvPr id="23" name="Rectangle 26"/>
          <p:cNvSpPr/>
          <p:nvPr/>
        </p:nvSpPr>
        <p:spPr>
          <a:xfrm>
            <a:off x="4889183" y="1357298"/>
            <a:ext cx="2326023" cy="769441"/>
          </a:xfrm>
          <a:prstGeom prst="rect">
            <a:avLst/>
          </a:prstGeom>
        </p:spPr>
        <p:txBody>
          <a:bodyPr wrap="square">
            <a:spAutoFit/>
          </a:bodyPr>
          <a:lstStyle/>
          <a:p>
            <a:r>
              <a:rPr lang="ru-RU" sz="2200" b="1" dirty="0" smtClean="0">
                <a:solidFill>
                  <a:schemeClr val="bg1"/>
                </a:solidFill>
                <a:latin typeface="Bookman Old Style" pitchFamily="18" charset="0"/>
              </a:rPr>
              <a:t>машинно-независимые</a:t>
            </a:r>
            <a:endParaRPr lang="en-US" sz="2200" b="1" dirty="0">
              <a:solidFill>
                <a:schemeClr val="bg1"/>
              </a:solidFill>
            </a:endParaRPr>
          </a:p>
        </p:txBody>
      </p:sp>
      <p:sp>
        <p:nvSpPr>
          <p:cNvPr id="25" name="Прямоугольник 24"/>
          <p:cNvSpPr/>
          <p:nvPr/>
        </p:nvSpPr>
        <p:spPr>
          <a:xfrm>
            <a:off x="2071670" y="0"/>
            <a:ext cx="6215106" cy="830997"/>
          </a:xfrm>
          <a:prstGeom prst="rect">
            <a:avLst/>
          </a:prstGeom>
        </p:spPr>
        <p:txBody>
          <a:bodyPr wrap="square">
            <a:spAutoFit/>
          </a:bodyPr>
          <a:lstStyle/>
          <a:p>
            <a:pPr algn="ctr"/>
            <a:r>
              <a:rPr lang="ru-RU" sz="2400" b="1" dirty="0" smtClean="0">
                <a:solidFill>
                  <a:srgbClr val="000099"/>
                </a:solidFill>
                <a:latin typeface="Bookman Old Style" pitchFamily="18" charset="0"/>
              </a:rPr>
              <a:t>Средства оптимизации, используемые компиляторами</a:t>
            </a:r>
            <a:endParaRPr lang="ru-RU" sz="2400" b="1" dirty="0">
              <a:solidFill>
                <a:srgbClr val="00009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285720" y="1214422"/>
            <a:ext cx="8643998"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2">
                    <a:lumMod val="50000"/>
                  </a:schemeClr>
                </a:solidFill>
                <a:effectLst/>
                <a:latin typeface="Bookman Old Style" pitchFamily="18" charset="0"/>
              </a:rPr>
              <a:t>  Принятие мер по экономии памяти предполагает, что в каких-то случаях эта память неэкономно использовалась. Учитывая, что анализировать имеет смысл только операции размещения данных, существенно влияющие на характеристику эффективности, следует обращать особое внимание на выделение памяти под данные структурных типов (массивов, записей, объектов и т. п.).</a:t>
            </a:r>
          </a:p>
          <a:p>
            <a:pPr marL="0" marR="0" lvl="0" indent="0" algn="just" defTabSz="914400" rtl="0" eaLnBrk="1" fontAlgn="base" latinLnBrk="0" hangingPunct="1">
              <a:lnSpc>
                <a:spcPct val="100000"/>
              </a:lnSpc>
              <a:spcBef>
                <a:spcPct val="0"/>
              </a:spcBef>
              <a:spcAft>
                <a:spcPct val="0"/>
              </a:spcAft>
              <a:buClrTx/>
              <a:buSzTx/>
              <a:buFontTx/>
              <a:buNone/>
              <a:tabLst/>
            </a:pPr>
            <a:endParaRPr lang="ru-RU" sz="1000" b="1" dirty="0" smtClean="0">
              <a:solidFill>
                <a:schemeClr val="tx2">
                  <a:lumMod val="50000"/>
                </a:schemeClr>
              </a:solidFill>
              <a:latin typeface="Bookman Old Style"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200" b="1" i="0" u="none" strike="noStrike" cap="none" normalizeH="0" baseline="0" dirty="0" smtClean="0">
                <a:ln>
                  <a:noFill/>
                </a:ln>
                <a:solidFill>
                  <a:schemeClr val="tx2">
                    <a:lumMod val="50000"/>
                  </a:schemeClr>
                </a:solidFill>
                <a:effectLst/>
                <a:latin typeface="Bookman Old Style" pitchFamily="18" charset="0"/>
              </a:rPr>
              <a:t>  Прежде всего при наличии ограничений на использование памяти следует </a:t>
            </a:r>
            <a:r>
              <a:rPr kumimoji="0" lang="ru-RU" sz="2200" b="1" i="1" u="none" strike="noStrike" cap="none" normalizeH="0" baseline="0" dirty="0" smtClean="0">
                <a:ln>
                  <a:noFill/>
                </a:ln>
                <a:solidFill>
                  <a:srgbClr val="000099"/>
                </a:solidFill>
                <a:effectLst/>
                <a:latin typeface="Bookman Old Style" pitchFamily="18" charset="0"/>
              </a:rPr>
              <a:t>выбирать алгоритмы обработки</a:t>
            </a:r>
            <a:r>
              <a:rPr kumimoji="0" lang="ru-RU" sz="2200" b="1" i="0" u="none" strike="noStrike" cap="none" normalizeH="0" baseline="0" dirty="0" smtClean="0">
                <a:ln>
                  <a:noFill/>
                </a:ln>
                <a:solidFill>
                  <a:schemeClr val="tx2">
                    <a:lumMod val="50000"/>
                  </a:schemeClr>
                </a:solidFill>
                <a:effectLst/>
                <a:latin typeface="Bookman Old Style" pitchFamily="18" charset="0"/>
              </a:rPr>
              <a:t>, не требующие дублирования исходных данных структурных типов в процессе обработки. Примером могут служить алгоритмы сортировки массивов, выполняющие операцию в заданном массиве.</a:t>
            </a:r>
          </a:p>
        </p:txBody>
      </p:sp>
      <p:sp>
        <p:nvSpPr>
          <p:cNvPr id="3" name="Прямоугольник 2"/>
          <p:cNvSpPr/>
          <p:nvPr/>
        </p:nvSpPr>
        <p:spPr>
          <a:xfrm>
            <a:off x="2143108" y="65766"/>
            <a:ext cx="5929354" cy="1077218"/>
          </a:xfrm>
          <a:prstGeom prst="rect">
            <a:avLst/>
          </a:prstGeom>
        </p:spPr>
        <p:txBody>
          <a:bodyPr wrap="square">
            <a:spAutoFit/>
          </a:bodyPr>
          <a:lstStyle/>
          <a:p>
            <a:pPr algn="ctr"/>
            <a:r>
              <a:rPr lang="ru-RU" sz="3200" b="1" i="1" dirty="0" smtClean="0">
                <a:solidFill>
                  <a:srgbClr val="C00000"/>
                </a:solidFill>
                <a:latin typeface="Bookman Old Style" pitchFamily="18" charset="0"/>
              </a:rPr>
              <a:t>Способы экономии памяти</a:t>
            </a:r>
            <a:endParaRPr lang="ru-RU" sz="2400" i="1" dirty="0">
              <a:solidFill>
                <a:srgbClr val="C000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357298"/>
            <a:ext cx="8643998" cy="5401479"/>
          </a:xfrm>
          <a:prstGeom prst="rect">
            <a:avLst/>
          </a:prstGeom>
        </p:spPr>
        <p:txBody>
          <a:bodyPr wrap="square">
            <a:spAutoFit/>
          </a:bodyPr>
          <a:lstStyle/>
          <a:p>
            <a:pPr algn="just"/>
            <a:r>
              <a:rPr lang="ru-RU" sz="2300" b="1" dirty="0" smtClean="0">
                <a:solidFill>
                  <a:schemeClr val="tx2">
                    <a:lumMod val="50000"/>
                  </a:schemeClr>
                </a:solidFill>
                <a:latin typeface="Bookman Old Style" pitchFamily="18" charset="0"/>
              </a:rPr>
              <a:t>   Если </a:t>
            </a:r>
            <a:r>
              <a:rPr lang="ru-RU" sz="2300" b="1" dirty="0">
                <a:solidFill>
                  <a:schemeClr val="tx2">
                    <a:lumMod val="50000"/>
                  </a:schemeClr>
                </a:solidFill>
                <a:latin typeface="Bookman Old Style" pitchFamily="18" charset="0"/>
              </a:rPr>
              <a:t>в программе необходимы большие массивы, используемые ограниченное время, то их можно размещать в </a:t>
            </a:r>
            <a:r>
              <a:rPr lang="ru-RU" sz="2300" b="1" i="1" dirty="0">
                <a:solidFill>
                  <a:srgbClr val="000099"/>
                </a:solidFill>
                <a:latin typeface="Bookman Old Style" pitchFamily="18" charset="0"/>
              </a:rPr>
              <a:t>динамической памяти </a:t>
            </a:r>
            <a:r>
              <a:rPr lang="ru-RU" sz="2300" b="1" dirty="0">
                <a:solidFill>
                  <a:schemeClr val="tx2">
                    <a:lumMod val="50000"/>
                  </a:schemeClr>
                </a:solidFill>
                <a:latin typeface="Bookman Old Style" pitchFamily="18" charset="0"/>
              </a:rPr>
              <a:t>и </a:t>
            </a:r>
            <a:r>
              <a:rPr lang="ru-RU" sz="2300" b="1" i="1" dirty="0">
                <a:solidFill>
                  <a:srgbClr val="000099"/>
                </a:solidFill>
                <a:latin typeface="Bookman Old Style" pitchFamily="18" charset="0"/>
              </a:rPr>
              <a:t>удалять</a:t>
            </a:r>
            <a:r>
              <a:rPr lang="ru-RU" sz="2300" b="1" dirty="0">
                <a:solidFill>
                  <a:schemeClr val="tx2">
                    <a:lumMod val="50000"/>
                  </a:schemeClr>
                </a:solidFill>
                <a:latin typeface="Bookman Old Style" pitchFamily="18" charset="0"/>
              </a:rPr>
              <a:t> при завершении обработки</a:t>
            </a:r>
            <a:r>
              <a:rPr lang="ru-RU" sz="2300" b="1" dirty="0" smtClean="0">
                <a:solidFill>
                  <a:schemeClr val="tx2">
                    <a:lumMod val="50000"/>
                  </a:schemeClr>
                </a:solidFill>
                <a:latin typeface="Bookman Old Style" pitchFamily="18" charset="0"/>
              </a:rPr>
              <a:t>.</a:t>
            </a:r>
          </a:p>
          <a:p>
            <a:pPr algn="just"/>
            <a:endParaRPr lang="ru-RU" sz="1100" b="1" dirty="0">
              <a:solidFill>
                <a:schemeClr val="tx2">
                  <a:lumMod val="50000"/>
                </a:schemeClr>
              </a:solidFill>
              <a:latin typeface="Bookman Old Style" pitchFamily="18" charset="0"/>
            </a:endParaRPr>
          </a:p>
          <a:p>
            <a:pPr algn="just"/>
            <a:r>
              <a:rPr lang="ru-RU" sz="2300" b="1" dirty="0" smtClean="0">
                <a:solidFill>
                  <a:schemeClr val="tx2">
                    <a:lumMod val="50000"/>
                  </a:schemeClr>
                </a:solidFill>
                <a:latin typeface="Bookman Old Style" pitchFamily="18" charset="0"/>
              </a:rPr>
              <a:t>   Также </a:t>
            </a:r>
            <a:r>
              <a:rPr lang="ru-RU" sz="2300" b="1" dirty="0">
                <a:solidFill>
                  <a:schemeClr val="tx2">
                    <a:lumMod val="50000"/>
                  </a:schemeClr>
                </a:solidFill>
                <a:latin typeface="Bookman Old Style" pitchFamily="18" charset="0"/>
              </a:rPr>
              <a:t>следует помнить, что при передаче структурных данных в подпрограмму «по значению» копии этих данных размещаются в </a:t>
            </a:r>
            <a:r>
              <a:rPr lang="ru-RU" sz="2300" b="1" i="1" dirty="0">
                <a:solidFill>
                  <a:schemeClr val="tx2">
                    <a:lumMod val="50000"/>
                  </a:schemeClr>
                </a:solidFill>
                <a:latin typeface="Bookman Old Style" pitchFamily="18" charset="0"/>
              </a:rPr>
              <a:t>стеке</a:t>
            </a:r>
            <a:r>
              <a:rPr lang="ru-RU" sz="2300" b="1" dirty="0">
                <a:solidFill>
                  <a:schemeClr val="tx2">
                    <a:lumMod val="50000"/>
                  </a:schemeClr>
                </a:solidFill>
                <a:latin typeface="Bookman Old Style" pitchFamily="18" charset="0"/>
              </a:rPr>
              <a:t>. Избежать копирования иногда удается, если передавать данные «</a:t>
            </a:r>
            <a:r>
              <a:rPr lang="ru-RU" sz="2300" b="1" i="1" u="sng" dirty="0">
                <a:solidFill>
                  <a:schemeClr val="tx2">
                    <a:lumMod val="50000"/>
                  </a:schemeClr>
                </a:solidFill>
                <a:latin typeface="Bookman Old Style" pitchFamily="18" charset="0"/>
              </a:rPr>
              <a:t>по ссылке</a:t>
            </a:r>
            <a:r>
              <a:rPr lang="ru-RU" sz="2300" b="1" dirty="0">
                <a:solidFill>
                  <a:schemeClr val="tx2">
                    <a:lumMod val="50000"/>
                  </a:schemeClr>
                </a:solidFill>
                <a:latin typeface="Bookman Old Style" pitchFamily="18" charset="0"/>
              </a:rPr>
              <a:t>», но как неизменяемые (</a:t>
            </a:r>
            <a:r>
              <a:rPr lang="ru-RU" sz="2300" b="1" dirty="0" smtClean="0">
                <a:solidFill>
                  <a:schemeClr val="tx2">
                    <a:lumMod val="50000"/>
                  </a:schemeClr>
                </a:solidFill>
                <a:latin typeface="Bookman Old Style" pitchFamily="18" charset="0"/>
              </a:rPr>
              <a:t>описанные </a:t>
            </a:r>
            <a:r>
              <a:rPr lang="ru-RU" sz="2300" b="1" dirty="0" err="1" smtClean="0">
                <a:solidFill>
                  <a:schemeClr val="tx2">
                    <a:lumMod val="50000"/>
                  </a:schemeClr>
                </a:solidFill>
                <a:latin typeface="Bookman Old Style" pitchFamily="18" charset="0"/>
              </a:rPr>
              <a:t>const</a:t>
            </a:r>
            <a:r>
              <a:rPr lang="ru-RU" sz="2300" b="1" dirty="0">
                <a:solidFill>
                  <a:schemeClr val="tx2">
                    <a:lumMod val="50000"/>
                  </a:schemeClr>
                </a:solidFill>
                <a:latin typeface="Bookman Old Style" pitchFamily="18" charset="0"/>
              </a:rPr>
              <a:t>). </a:t>
            </a:r>
            <a:endParaRPr lang="ru-RU" sz="2300" b="1" dirty="0" smtClean="0">
              <a:solidFill>
                <a:schemeClr val="tx2">
                  <a:lumMod val="50000"/>
                </a:schemeClr>
              </a:solidFill>
              <a:latin typeface="Bookman Old Style" pitchFamily="18" charset="0"/>
            </a:endParaRPr>
          </a:p>
          <a:p>
            <a:pPr algn="just"/>
            <a:r>
              <a:rPr lang="ru-RU" sz="2300" b="1" dirty="0" smtClean="0">
                <a:solidFill>
                  <a:schemeClr val="tx2">
                    <a:lumMod val="50000"/>
                  </a:schemeClr>
                </a:solidFill>
                <a:latin typeface="Bookman Old Style" pitchFamily="18" charset="0"/>
              </a:rPr>
              <a:t>   В </a:t>
            </a:r>
            <a:r>
              <a:rPr lang="ru-RU" sz="2300" b="1" dirty="0">
                <a:solidFill>
                  <a:schemeClr val="tx2">
                    <a:lumMod val="50000"/>
                  </a:schemeClr>
                </a:solidFill>
                <a:latin typeface="Bookman Old Style" pitchFamily="18" charset="0"/>
              </a:rPr>
              <a:t>последнем случае в стеке размещается только адрес данных, например:</a:t>
            </a:r>
          </a:p>
          <a:p>
            <a:pPr indent="720725" algn="just"/>
            <a:r>
              <a:rPr lang="ru-RU" sz="2300" b="1" dirty="0" err="1" smtClean="0">
                <a:solidFill>
                  <a:srgbClr val="C00000"/>
                </a:solidFill>
                <a:latin typeface="Bookman Old Style" pitchFamily="18" charset="0"/>
              </a:rPr>
              <a:t>Type</a:t>
            </a:r>
            <a:r>
              <a:rPr lang="ru-RU" sz="2300" b="1" dirty="0" smtClean="0">
                <a:solidFill>
                  <a:srgbClr val="C00000"/>
                </a:solidFill>
                <a:latin typeface="Bookman Old Style" pitchFamily="18" charset="0"/>
              </a:rPr>
              <a:t> Mas.4iv </a:t>
            </a:r>
            <a:r>
              <a:rPr lang="ru-RU" sz="2300" b="1" dirty="0" err="1" smtClean="0">
                <a:solidFill>
                  <a:srgbClr val="C00000"/>
                </a:solidFill>
                <a:latin typeface="Bookman Old Style" pitchFamily="18" charset="0"/>
              </a:rPr>
              <a:t>array</a:t>
            </a:r>
            <a:r>
              <a:rPr lang="ru-RU" sz="2300" b="1" dirty="0" smtClean="0">
                <a:solidFill>
                  <a:srgbClr val="C00000"/>
                </a:solidFill>
                <a:latin typeface="Bookman Old Style" pitchFamily="18" charset="0"/>
              </a:rPr>
              <a:t> [I. 100] </a:t>
            </a:r>
            <a:r>
              <a:rPr lang="ru-RU" sz="2300" b="1" dirty="0" err="1" smtClean="0">
                <a:solidFill>
                  <a:srgbClr val="C00000"/>
                </a:solidFill>
                <a:latin typeface="Bookman Old Style" pitchFamily="18" charset="0"/>
              </a:rPr>
              <a:t>of</a:t>
            </a:r>
            <a:r>
              <a:rPr lang="ru-RU" sz="2300" b="1" dirty="0" smtClean="0">
                <a:solidFill>
                  <a:srgbClr val="C00000"/>
                </a:solidFill>
                <a:latin typeface="Bookman Old Style" pitchFamily="18" charset="0"/>
              </a:rPr>
              <a:t> </a:t>
            </a:r>
            <a:r>
              <a:rPr lang="ru-RU" sz="2300" b="1" dirty="0" err="1" smtClean="0">
                <a:solidFill>
                  <a:srgbClr val="C00000"/>
                </a:solidFill>
                <a:latin typeface="Bookman Old Style" pitchFamily="18" charset="0"/>
              </a:rPr>
              <a:t>real</a:t>
            </a:r>
            <a:r>
              <a:rPr lang="ru-RU" sz="2300" b="1" dirty="0" smtClean="0">
                <a:solidFill>
                  <a:srgbClr val="C00000"/>
                </a:solidFill>
                <a:latin typeface="Bookman Old Style" pitchFamily="18" charset="0"/>
              </a:rPr>
              <a:t>;</a:t>
            </a:r>
          </a:p>
          <a:p>
            <a:pPr indent="720725" algn="just"/>
            <a:r>
              <a:rPr lang="ru-RU" sz="2300" b="1" dirty="0" err="1" smtClean="0">
                <a:solidFill>
                  <a:srgbClr val="C00000"/>
                </a:solidFill>
                <a:latin typeface="Bookman Old Style" pitchFamily="18" charset="0"/>
              </a:rPr>
              <a:t>function</a:t>
            </a:r>
            <a:r>
              <a:rPr lang="ru-RU" sz="2300" b="1" dirty="0" smtClean="0">
                <a:solidFill>
                  <a:srgbClr val="C00000"/>
                </a:solidFill>
                <a:latin typeface="Bookman Old Style" pitchFamily="18" charset="0"/>
              </a:rPr>
              <a:t> </a:t>
            </a:r>
            <a:r>
              <a:rPr lang="ru-RU" sz="2300" b="1" dirty="0" err="1" smtClean="0">
                <a:solidFill>
                  <a:srgbClr val="C00000"/>
                </a:solidFill>
                <a:latin typeface="Bookman Old Style" pitchFamily="18" charset="0"/>
              </a:rPr>
              <a:t>Summa</a:t>
            </a:r>
            <a:r>
              <a:rPr lang="ru-RU" sz="2300" b="1" dirty="0" smtClean="0">
                <a:solidFill>
                  <a:srgbClr val="C00000"/>
                </a:solidFill>
                <a:latin typeface="Bookman Old Style" pitchFamily="18" charset="0"/>
              </a:rPr>
              <a:t> (</a:t>
            </a:r>
            <a:r>
              <a:rPr lang="ru-RU" sz="2300" b="1" dirty="0" err="1" smtClean="0">
                <a:solidFill>
                  <a:srgbClr val="C00000"/>
                </a:solidFill>
                <a:latin typeface="Bookman Old Style" pitchFamily="18" charset="0"/>
              </a:rPr>
              <a:t>Const</a:t>
            </a:r>
            <a:r>
              <a:rPr lang="ru-RU" sz="2300" b="1" dirty="0" smtClean="0">
                <a:solidFill>
                  <a:srgbClr val="C00000"/>
                </a:solidFill>
                <a:latin typeface="Bookman Old Style" pitchFamily="18" charset="0"/>
              </a:rPr>
              <a:t> a:Massiv; .)</a:t>
            </a:r>
            <a:endParaRPr lang="ru-RU" sz="2300" b="1" dirty="0">
              <a:solidFill>
                <a:srgbClr val="C00000"/>
              </a:solidFill>
              <a:latin typeface="Bookman Old Styl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357298"/>
            <a:ext cx="8715436" cy="5201424"/>
          </a:xfrm>
          <a:prstGeom prst="rect">
            <a:avLst/>
          </a:prstGeom>
        </p:spPr>
        <p:txBody>
          <a:bodyPr wrap="square">
            <a:spAutoFit/>
          </a:bodyPr>
          <a:lstStyle/>
          <a:p>
            <a:pPr algn="just"/>
            <a:r>
              <a:rPr lang="ru-RU" sz="2400" b="1" dirty="0">
                <a:solidFill>
                  <a:schemeClr val="tx2">
                    <a:lumMod val="50000"/>
                  </a:schemeClr>
                </a:solidFill>
                <a:latin typeface="Bookman Old Style" pitchFamily="18" charset="0"/>
              </a:rPr>
              <a:t> </a:t>
            </a:r>
            <a:r>
              <a:rPr lang="ru-RU" sz="2400" b="1" dirty="0" smtClean="0">
                <a:solidFill>
                  <a:schemeClr val="tx2">
                    <a:lumMod val="50000"/>
                  </a:schemeClr>
                </a:solidFill>
                <a:latin typeface="Bookman Old Style" pitchFamily="18" charset="0"/>
              </a:rPr>
              <a:t>Для </a:t>
            </a:r>
            <a:r>
              <a:rPr lang="ru-RU" sz="2400" b="1" dirty="0">
                <a:solidFill>
                  <a:schemeClr val="tx2">
                    <a:lumMod val="50000"/>
                  </a:schemeClr>
                </a:solidFill>
                <a:latin typeface="Bookman Old Style" pitchFamily="18" charset="0"/>
              </a:rPr>
              <a:t>уменьшения времени выполнения в первую очередь необходимо анализировать циклические </a:t>
            </a:r>
            <a:r>
              <a:rPr lang="ru-RU" sz="2400" b="1" dirty="0" smtClean="0">
                <a:solidFill>
                  <a:schemeClr val="tx2">
                    <a:lumMod val="50000"/>
                  </a:schemeClr>
                </a:solidFill>
                <a:latin typeface="Bookman Old Style" pitchFamily="18" charset="0"/>
              </a:rPr>
              <a:t>участки программы </a:t>
            </a:r>
            <a:r>
              <a:rPr lang="ru-RU" sz="2400" b="1" dirty="0">
                <a:solidFill>
                  <a:schemeClr val="tx2">
                    <a:lumMod val="50000"/>
                  </a:schemeClr>
                </a:solidFill>
                <a:latin typeface="Bookman Old Style" pitchFamily="18" charset="0"/>
              </a:rPr>
              <a:t>с большим количеством повторений. </a:t>
            </a:r>
            <a:endParaRPr lang="ru-RU" sz="2400" b="1" dirty="0" smtClean="0">
              <a:solidFill>
                <a:schemeClr val="tx2">
                  <a:lumMod val="50000"/>
                </a:schemeClr>
              </a:solidFill>
              <a:latin typeface="Bookman Old Style" pitchFamily="18" charset="0"/>
            </a:endParaRPr>
          </a:p>
          <a:p>
            <a:pPr algn="just"/>
            <a:endParaRPr lang="ru-RU" sz="2000" b="1" dirty="0" smtClean="0">
              <a:solidFill>
                <a:schemeClr val="tx2">
                  <a:lumMod val="50000"/>
                </a:schemeClr>
              </a:solidFill>
              <a:latin typeface="Bookman Old Style" pitchFamily="18" charset="0"/>
            </a:endParaRPr>
          </a:p>
          <a:p>
            <a:pPr algn="ctr"/>
            <a:r>
              <a:rPr lang="ru-RU" sz="2400" b="1" dirty="0" smtClean="0">
                <a:solidFill>
                  <a:schemeClr val="tx2">
                    <a:lumMod val="50000"/>
                  </a:schemeClr>
                </a:solidFill>
                <a:latin typeface="Bookman Old Style" pitchFamily="18" charset="0"/>
              </a:rPr>
              <a:t>При </a:t>
            </a:r>
            <a:r>
              <a:rPr lang="ru-RU" sz="2400" b="1" dirty="0">
                <a:solidFill>
                  <a:schemeClr val="tx2">
                    <a:lumMod val="50000"/>
                  </a:schemeClr>
                </a:solidFill>
                <a:latin typeface="Bookman Old Style" pitchFamily="18" charset="0"/>
              </a:rPr>
              <a:t>их написании </a:t>
            </a:r>
            <a:r>
              <a:rPr lang="ru-RU" sz="2400" b="1" i="1" u="sng" dirty="0">
                <a:solidFill>
                  <a:schemeClr val="tx2">
                    <a:lumMod val="50000"/>
                  </a:schemeClr>
                </a:solidFill>
                <a:latin typeface="Bookman Old Style" pitchFamily="18" charset="0"/>
              </a:rPr>
              <a:t>необходимо</a:t>
            </a:r>
            <a:r>
              <a:rPr lang="ru-RU" sz="2400" b="1" dirty="0">
                <a:solidFill>
                  <a:schemeClr val="tx2">
                    <a:lumMod val="50000"/>
                  </a:schemeClr>
                </a:solidFill>
                <a:latin typeface="Bookman Old Style" pitchFamily="18" charset="0"/>
              </a:rPr>
              <a:t> по возможности:</a:t>
            </a:r>
          </a:p>
          <a:p>
            <a:pPr algn="just"/>
            <a:r>
              <a:rPr lang="ru-RU" sz="2400" b="1" dirty="0" smtClean="0">
                <a:solidFill>
                  <a:schemeClr val="tx2">
                    <a:lumMod val="50000"/>
                  </a:schemeClr>
                </a:solidFill>
                <a:latin typeface="Bookman Old Style" pitchFamily="18" charset="0"/>
              </a:rPr>
              <a:t>         выносить </a:t>
            </a:r>
            <a:r>
              <a:rPr lang="ru-RU" sz="2400" b="1" dirty="0">
                <a:solidFill>
                  <a:schemeClr val="tx2">
                    <a:lumMod val="50000"/>
                  </a:schemeClr>
                </a:solidFill>
                <a:latin typeface="Bookman Old Style" pitchFamily="18" charset="0"/>
              </a:rPr>
              <a:t>вычисление константных, т. е. не зависящих от параметров цикла, выражений из циклов;</a:t>
            </a:r>
          </a:p>
          <a:p>
            <a:pPr algn="just"/>
            <a:r>
              <a:rPr lang="ru-RU" sz="2400" b="1" dirty="0" smtClean="0">
                <a:solidFill>
                  <a:schemeClr val="tx2">
                    <a:lumMod val="50000"/>
                  </a:schemeClr>
                </a:solidFill>
                <a:latin typeface="Bookman Old Style" pitchFamily="18" charset="0"/>
              </a:rPr>
              <a:t>         избегать </a:t>
            </a:r>
            <a:r>
              <a:rPr lang="ru-RU" sz="2400" b="1" dirty="0">
                <a:solidFill>
                  <a:schemeClr val="tx2">
                    <a:lumMod val="50000"/>
                  </a:schemeClr>
                </a:solidFill>
                <a:latin typeface="Bookman Old Style" pitchFamily="18" charset="0"/>
              </a:rPr>
              <a:t>«длинных» операций умножения и деления, заменяя их сложением, вычитанием и сдвигами;</a:t>
            </a:r>
          </a:p>
          <a:p>
            <a:pPr algn="just"/>
            <a:r>
              <a:rPr lang="ru-RU" sz="2400" b="1" dirty="0" smtClean="0">
                <a:solidFill>
                  <a:schemeClr val="tx2">
                    <a:lumMod val="50000"/>
                  </a:schemeClr>
                </a:solidFill>
                <a:latin typeface="Bookman Old Style" pitchFamily="18" charset="0"/>
              </a:rPr>
              <a:t>         минимизировать </a:t>
            </a:r>
            <a:r>
              <a:rPr lang="ru-RU" sz="2400" b="1" dirty="0">
                <a:solidFill>
                  <a:schemeClr val="tx2">
                    <a:lumMod val="50000"/>
                  </a:schemeClr>
                </a:solidFill>
                <a:latin typeface="Bookman Old Style" pitchFamily="18" charset="0"/>
              </a:rPr>
              <a:t>преобразования типов в выражениях</a:t>
            </a:r>
            <a:r>
              <a:rPr lang="ru-RU" sz="2400" b="1" dirty="0" smtClean="0">
                <a:solidFill>
                  <a:schemeClr val="tx2">
                    <a:lumMod val="50000"/>
                  </a:schemeClr>
                </a:solidFill>
                <a:latin typeface="Bookman Old Style" pitchFamily="18" charset="0"/>
              </a:rPr>
              <a:t>;</a:t>
            </a:r>
            <a:endParaRPr lang="ru-RU" sz="2400" b="1" dirty="0">
              <a:solidFill>
                <a:schemeClr val="tx2">
                  <a:lumMod val="50000"/>
                </a:schemeClr>
              </a:solidFill>
              <a:latin typeface="Bookman Old Style" pitchFamily="18" charset="0"/>
            </a:endParaRPr>
          </a:p>
        </p:txBody>
      </p:sp>
      <p:sp>
        <p:nvSpPr>
          <p:cNvPr id="3" name="Прямоугольник 2"/>
          <p:cNvSpPr/>
          <p:nvPr/>
        </p:nvSpPr>
        <p:spPr>
          <a:xfrm>
            <a:off x="2214546" y="117439"/>
            <a:ext cx="6143620" cy="954107"/>
          </a:xfrm>
          <a:prstGeom prst="rect">
            <a:avLst/>
          </a:prstGeom>
        </p:spPr>
        <p:txBody>
          <a:bodyPr wrap="square">
            <a:spAutoFit/>
          </a:bodyPr>
          <a:lstStyle/>
          <a:p>
            <a:pPr algn="ctr"/>
            <a:r>
              <a:rPr lang="ru-RU" sz="2800" b="1" i="1" dirty="0" smtClean="0">
                <a:solidFill>
                  <a:srgbClr val="C00000"/>
                </a:solidFill>
                <a:latin typeface="Bookman Old Style" pitchFamily="18" charset="0"/>
              </a:rPr>
              <a:t>Способы уменьшения времени выполнения</a:t>
            </a:r>
            <a:endParaRPr lang="ru-RU" sz="2800" i="1" dirty="0">
              <a:solidFill>
                <a:srgbClr val="C00000"/>
              </a:solidFill>
            </a:endParaRPr>
          </a:p>
        </p:txBody>
      </p:sp>
      <p:grpSp>
        <p:nvGrpSpPr>
          <p:cNvPr id="32" name="Группа 31"/>
          <p:cNvGrpSpPr>
            <a:grpSpLocks noChangeAspect="1"/>
          </p:cNvGrpSpPr>
          <p:nvPr/>
        </p:nvGrpSpPr>
        <p:grpSpPr>
          <a:xfrm>
            <a:off x="432000" y="3500439"/>
            <a:ext cx="577375" cy="505465"/>
            <a:chOff x="-6215138" y="2024063"/>
            <a:chExt cx="762000" cy="667095"/>
          </a:xfrm>
        </p:grpSpPr>
        <p:grpSp>
          <p:nvGrpSpPr>
            <p:cNvPr id="4" name="Group 3"/>
            <p:cNvGrpSpPr>
              <a:grpSpLocks/>
            </p:cNvGrpSpPr>
            <p:nvPr/>
          </p:nvGrpSpPr>
          <p:grpSpPr bwMode="auto">
            <a:xfrm>
              <a:off x="-6215138" y="2024063"/>
              <a:ext cx="762000" cy="665162"/>
              <a:chOff x="1110" y="2656"/>
              <a:chExt cx="1549" cy="1351"/>
            </a:xfrm>
          </p:grpSpPr>
          <p:sp>
            <p:nvSpPr>
              <p:cNvPr id="5"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6"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7" name="AutoShape 6"/>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ru-RU"/>
              </a:p>
            </p:txBody>
          </p:sp>
        </p:grpSp>
        <p:sp>
          <p:nvSpPr>
            <p:cNvPr id="14" name="Text Box 13"/>
            <p:cNvSpPr txBox="1">
              <a:spLocks noChangeArrowheads="1"/>
            </p:cNvSpPr>
            <p:nvPr/>
          </p:nvSpPr>
          <p:spPr bwMode="gray">
            <a:xfrm>
              <a:off x="-6018288" y="2122488"/>
              <a:ext cx="451043" cy="568670"/>
            </a:xfrm>
            <a:prstGeom prst="rect">
              <a:avLst/>
            </a:prstGeom>
            <a:noFill/>
            <a:ln w="9525" algn="ctr">
              <a:noFill/>
              <a:miter lim="800000"/>
              <a:headEnd/>
              <a:tailEnd/>
            </a:ln>
            <a:effectLst/>
          </p:spPr>
          <p:txBody>
            <a:bodyPr wrap="none">
              <a:spAutoFit/>
            </a:bodyPr>
            <a:lstStyle/>
            <a:p>
              <a:pPr algn="ctr" eaLnBrk="0" hangingPunct="0"/>
              <a:r>
                <a:rPr lang="en-US" sz="2200" b="1" dirty="0">
                  <a:solidFill>
                    <a:schemeClr val="bg1"/>
                  </a:solidFill>
                </a:rPr>
                <a:t>1</a:t>
              </a:r>
            </a:p>
          </p:txBody>
        </p:sp>
      </p:grpSp>
      <p:grpSp>
        <p:nvGrpSpPr>
          <p:cNvPr id="33" name="Группа 32"/>
          <p:cNvGrpSpPr>
            <a:grpSpLocks noChangeAspect="1"/>
          </p:cNvGrpSpPr>
          <p:nvPr/>
        </p:nvGrpSpPr>
        <p:grpSpPr>
          <a:xfrm>
            <a:off x="432000" y="4572010"/>
            <a:ext cx="577375" cy="505465"/>
            <a:chOff x="-6215138" y="2938463"/>
            <a:chExt cx="762000" cy="667095"/>
          </a:xfrm>
        </p:grpSpPr>
        <p:grpSp>
          <p:nvGrpSpPr>
            <p:cNvPr id="8" name="Group 7"/>
            <p:cNvGrpSpPr>
              <a:grpSpLocks/>
            </p:cNvGrpSpPr>
            <p:nvPr/>
          </p:nvGrpSpPr>
          <p:grpSpPr bwMode="auto">
            <a:xfrm>
              <a:off x="-6215138" y="2938463"/>
              <a:ext cx="762000" cy="665162"/>
              <a:chOff x="3174" y="2656"/>
              <a:chExt cx="1549" cy="1351"/>
            </a:xfrm>
          </p:grpSpPr>
          <p:sp>
            <p:nvSpPr>
              <p:cNvPr id="9" name="AutoShape 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10" name="AutoShape 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11" name="AutoShape 1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ru-RU"/>
              </a:p>
            </p:txBody>
          </p:sp>
        </p:grpSp>
        <p:sp>
          <p:nvSpPr>
            <p:cNvPr id="17" name="Text Box 16"/>
            <p:cNvSpPr txBox="1">
              <a:spLocks noChangeArrowheads="1"/>
            </p:cNvSpPr>
            <p:nvPr/>
          </p:nvSpPr>
          <p:spPr bwMode="gray">
            <a:xfrm>
              <a:off x="-6018288" y="3036888"/>
              <a:ext cx="451043" cy="568670"/>
            </a:xfrm>
            <a:prstGeom prst="rect">
              <a:avLst/>
            </a:prstGeom>
            <a:noFill/>
            <a:ln w="9525" algn="ctr">
              <a:noFill/>
              <a:miter lim="800000"/>
              <a:headEnd/>
              <a:tailEnd/>
            </a:ln>
            <a:effectLst/>
          </p:spPr>
          <p:txBody>
            <a:bodyPr wrap="none">
              <a:spAutoFit/>
            </a:bodyPr>
            <a:lstStyle/>
            <a:p>
              <a:pPr algn="ctr" eaLnBrk="0" hangingPunct="0"/>
              <a:r>
                <a:rPr lang="en-US" sz="2200" b="1" dirty="0">
                  <a:solidFill>
                    <a:schemeClr val="bg1"/>
                  </a:solidFill>
                </a:rPr>
                <a:t>2</a:t>
              </a:r>
            </a:p>
          </p:txBody>
        </p:sp>
      </p:grpSp>
      <p:grpSp>
        <p:nvGrpSpPr>
          <p:cNvPr id="34" name="Группа 33"/>
          <p:cNvGrpSpPr>
            <a:grpSpLocks noChangeAspect="1"/>
          </p:cNvGrpSpPr>
          <p:nvPr/>
        </p:nvGrpSpPr>
        <p:grpSpPr>
          <a:xfrm>
            <a:off x="432000" y="5709617"/>
            <a:ext cx="577375" cy="505465"/>
            <a:chOff x="-6215138" y="2024063"/>
            <a:chExt cx="762000" cy="667095"/>
          </a:xfrm>
        </p:grpSpPr>
        <p:grpSp>
          <p:nvGrpSpPr>
            <p:cNvPr id="35" name="Group 3"/>
            <p:cNvGrpSpPr>
              <a:grpSpLocks/>
            </p:cNvGrpSpPr>
            <p:nvPr/>
          </p:nvGrpSpPr>
          <p:grpSpPr bwMode="auto">
            <a:xfrm>
              <a:off x="-6215138" y="2024063"/>
              <a:ext cx="762000" cy="665162"/>
              <a:chOff x="1110" y="2656"/>
              <a:chExt cx="1549" cy="1351"/>
            </a:xfrm>
          </p:grpSpPr>
          <p:sp>
            <p:nvSpPr>
              <p:cNvPr id="37"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38"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39" name="AutoShape 6"/>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ru-RU"/>
              </a:p>
            </p:txBody>
          </p:sp>
        </p:grpSp>
        <p:sp>
          <p:nvSpPr>
            <p:cNvPr id="36" name="Text Box 13"/>
            <p:cNvSpPr txBox="1">
              <a:spLocks noChangeArrowheads="1"/>
            </p:cNvSpPr>
            <p:nvPr/>
          </p:nvSpPr>
          <p:spPr bwMode="gray">
            <a:xfrm>
              <a:off x="-6018288" y="2122488"/>
              <a:ext cx="451043" cy="568670"/>
            </a:xfrm>
            <a:prstGeom prst="rect">
              <a:avLst/>
            </a:prstGeom>
            <a:noFill/>
            <a:ln w="9525" algn="ctr">
              <a:noFill/>
              <a:miter lim="800000"/>
              <a:headEnd/>
              <a:tailEnd/>
            </a:ln>
            <a:effectLst/>
          </p:spPr>
          <p:txBody>
            <a:bodyPr wrap="none">
              <a:spAutoFit/>
            </a:bodyPr>
            <a:lstStyle/>
            <a:p>
              <a:pPr algn="ctr" eaLnBrk="0" hangingPunct="0"/>
              <a:r>
                <a:rPr lang="ru-RU" sz="2200" b="1" dirty="0" smtClean="0">
                  <a:solidFill>
                    <a:schemeClr val="bg1"/>
                  </a:solidFill>
                </a:rPr>
                <a:t>3</a:t>
              </a:r>
              <a:endParaRPr lang="en-US" sz="2200" b="1" dirty="0">
                <a:solidFill>
                  <a:schemeClr val="bg1"/>
                </a:solidFill>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547891"/>
            <a:ext cx="8715436" cy="4770537"/>
          </a:xfrm>
          <a:prstGeom prst="rect">
            <a:avLst/>
          </a:prstGeom>
        </p:spPr>
        <p:txBody>
          <a:bodyPr wrap="square">
            <a:spAutoFit/>
          </a:bodyPr>
          <a:lstStyle/>
          <a:p>
            <a:pPr algn="just"/>
            <a:r>
              <a:rPr lang="ru-RU" sz="2400" b="1" dirty="0">
                <a:solidFill>
                  <a:schemeClr val="tx2">
                    <a:lumMod val="50000"/>
                  </a:schemeClr>
                </a:solidFill>
                <a:latin typeface="Bookman Old Style" pitchFamily="18" charset="0"/>
              </a:rPr>
              <a:t> </a:t>
            </a:r>
            <a:r>
              <a:rPr lang="ru-RU" sz="2400" b="1" dirty="0" smtClean="0">
                <a:solidFill>
                  <a:schemeClr val="tx2">
                    <a:lumMod val="50000"/>
                  </a:schemeClr>
                </a:solidFill>
                <a:latin typeface="Bookman Old Style" pitchFamily="18" charset="0"/>
              </a:rPr>
              <a:t>      оптимизировать </a:t>
            </a:r>
            <a:r>
              <a:rPr lang="ru-RU" sz="2400" b="1" dirty="0">
                <a:solidFill>
                  <a:schemeClr val="tx2">
                    <a:lumMod val="50000"/>
                  </a:schemeClr>
                </a:solidFill>
                <a:latin typeface="Bookman Old Style" pitchFamily="18" charset="0"/>
              </a:rPr>
              <a:t>запись условных выражений </a:t>
            </a:r>
            <a:r>
              <a:rPr lang="ru-RU" sz="2400" b="1" dirty="0" smtClean="0">
                <a:solidFill>
                  <a:schemeClr val="tx2">
                    <a:lumMod val="50000"/>
                  </a:schemeClr>
                </a:solidFill>
                <a:latin typeface="Bookman Old Style" pitchFamily="18" charset="0"/>
              </a:rPr>
              <a:t>- </a:t>
            </a:r>
            <a:r>
              <a:rPr lang="ru-RU" sz="2400" b="1" dirty="0">
                <a:solidFill>
                  <a:schemeClr val="tx2">
                    <a:lumMod val="50000"/>
                  </a:schemeClr>
                </a:solidFill>
                <a:latin typeface="Bookman Old Style" pitchFamily="18" charset="0"/>
              </a:rPr>
              <a:t>исключать лишние </a:t>
            </a:r>
            <a:r>
              <a:rPr lang="ru-RU" sz="2400" b="1" dirty="0" smtClean="0">
                <a:solidFill>
                  <a:schemeClr val="tx2">
                    <a:lumMod val="50000"/>
                  </a:schemeClr>
                </a:solidFill>
                <a:latin typeface="Bookman Old Style" pitchFamily="18" charset="0"/>
              </a:rPr>
              <a:t>проверки;</a:t>
            </a:r>
          </a:p>
          <a:p>
            <a:pPr algn="just"/>
            <a:endParaRPr lang="ru-RU" sz="800" b="1" dirty="0" smtClean="0">
              <a:solidFill>
                <a:schemeClr val="tx2">
                  <a:lumMod val="50000"/>
                </a:schemeClr>
              </a:solidFill>
              <a:latin typeface="Bookman Old Style" pitchFamily="18" charset="0"/>
            </a:endParaRPr>
          </a:p>
          <a:p>
            <a:pPr algn="just"/>
            <a:r>
              <a:rPr lang="ru-RU" sz="2400" b="1" dirty="0" smtClean="0">
                <a:solidFill>
                  <a:schemeClr val="tx2">
                    <a:lumMod val="50000"/>
                  </a:schemeClr>
                </a:solidFill>
                <a:latin typeface="Bookman Old Style" pitchFamily="18" charset="0"/>
              </a:rPr>
              <a:t>         исключать многократные обращения к элементам массивов по индексам (особенно многомерных, так как при вычислении адреса элемента используются операции умножения на значение индексов), первый раз прочитав из памяти элемент массива, следует запомнить его в скалярной переменной и использовать в нужных местах;</a:t>
            </a:r>
          </a:p>
          <a:p>
            <a:pPr algn="just"/>
            <a:endParaRPr lang="ru-RU" sz="800" b="1" dirty="0" smtClean="0">
              <a:solidFill>
                <a:schemeClr val="tx2">
                  <a:lumMod val="50000"/>
                </a:schemeClr>
              </a:solidFill>
              <a:latin typeface="Bookman Old Style" pitchFamily="18" charset="0"/>
            </a:endParaRPr>
          </a:p>
          <a:p>
            <a:pPr algn="just"/>
            <a:r>
              <a:rPr lang="ru-RU" sz="2400" b="1" dirty="0" smtClean="0">
                <a:solidFill>
                  <a:schemeClr val="tx2">
                    <a:lumMod val="50000"/>
                  </a:schemeClr>
                </a:solidFill>
                <a:latin typeface="Bookman Old Style" pitchFamily="18" charset="0"/>
              </a:rPr>
              <a:t>       избегать </a:t>
            </a:r>
            <a:r>
              <a:rPr lang="ru-RU" sz="2400" b="1" dirty="0">
                <a:solidFill>
                  <a:schemeClr val="tx2">
                    <a:lumMod val="50000"/>
                  </a:schemeClr>
                </a:solidFill>
                <a:latin typeface="Bookman Old Style" pitchFamily="18" charset="0"/>
              </a:rPr>
              <a:t>использования различных типов в выражении и т. п.</a:t>
            </a:r>
          </a:p>
        </p:txBody>
      </p:sp>
      <p:grpSp>
        <p:nvGrpSpPr>
          <p:cNvPr id="4" name="Группа 3"/>
          <p:cNvGrpSpPr>
            <a:grpSpLocks noChangeAspect="1"/>
          </p:cNvGrpSpPr>
          <p:nvPr/>
        </p:nvGrpSpPr>
        <p:grpSpPr>
          <a:xfrm>
            <a:off x="432000" y="1500174"/>
            <a:ext cx="577375" cy="505465"/>
            <a:chOff x="-6215138" y="2024063"/>
            <a:chExt cx="762000" cy="667095"/>
          </a:xfrm>
        </p:grpSpPr>
        <p:grpSp>
          <p:nvGrpSpPr>
            <p:cNvPr id="5" name="Group 3"/>
            <p:cNvGrpSpPr>
              <a:grpSpLocks/>
            </p:cNvGrpSpPr>
            <p:nvPr/>
          </p:nvGrpSpPr>
          <p:grpSpPr bwMode="auto">
            <a:xfrm>
              <a:off x="-6215138" y="2024063"/>
              <a:ext cx="762000" cy="665162"/>
              <a:chOff x="1110" y="2656"/>
              <a:chExt cx="1549" cy="1351"/>
            </a:xfrm>
          </p:grpSpPr>
          <p:sp>
            <p:nvSpPr>
              <p:cNvPr id="7"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8"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9" name="AutoShape 6"/>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ru-RU"/>
              </a:p>
            </p:txBody>
          </p:sp>
        </p:grpSp>
        <p:sp>
          <p:nvSpPr>
            <p:cNvPr id="6" name="Text Box 13"/>
            <p:cNvSpPr txBox="1">
              <a:spLocks noChangeArrowheads="1"/>
            </p:cNvSpPr>
            <p:nvPr/>
          </p:nvSpPr>
          <p:spPr bwMode="gray">
            <a:xfrm>
              <a:off x="-6018288" y="2122488"/>
              <a:ext cx="451043" cy="568670"/>
            </a:xfrm>
            <a:prstGeom prst="rect">
              <a:avLst/>
            </a:prstGeom>
            <a:noFill/>
            <a:ln w="9525" algn="ctr">
              <a:noFill/>
              <a:miter lim="800000"/>
              <a:headEnd/>
              <a:tailEnd/>
            </a:ln>
            <a:effectLst/>
          </p:spPr>
          <p:txBody>
            <a:bodyPr wrap="none">
              <a:spAutoFit/>
            </a:bodyPr>
            <a:lstStyle/>
            <a:p>
              <a:pPr algn="ctr" eaLnBrk="0" hangingPunct="0"/>
              <a:r>
                <a:rPr lang="ru-RU" sz="2200" b="1" dirty="0" smtClean="0">
                  <a:solidFill>
                    <a:schemeClr val="bg1"/>
                  </a:solidFill>
                </a:rPr>
                <a:t>4</a:t>
              </a:r>
              <a:endParaRPr lang="en-US" sz="2200" b="1" dirty="0">
                <a:solidFill>
                  <a:schemeClr val="bg1"/>
                </a:solidFill>
              </a:endParaRPr>
            </a:p>
          </p:txBody>
        </p:sp>
      </p:grpSp>
      <p:grpSp>
        <p:nvGrpSpPr>
          <p:cNvPr id="10" name="Группа 9"/>
          <p:cNvGrpSpPr>
            <a:grpSpLocks noChangeAspect="1"/>
          </p:cNvGrpSpPr>
          <p:nvPr/>
        </p:nvGrpSpPr>
        <p:grpSpPr>
          <a:xfrm>
            <a:off x="432000" y="2428868"/>
            <a:ext cx="577375" cy="505465"/>
            <a:chOff x="-6215138" y="2938463"/>
            <a:chExt cx="762000" cy="667095"/>
          </a:xfrm>
        </p:grpSpPr>
        <p:grpSp>
          <p:nvGrpSpPr>
            <p:cNvPr id="11" name="Group 7"/>
            <p:cNvGrpSpPr>
              <a:grpSpLocks/>
            </p:cNvGrpSpPr>
            <p:nvPr/>
          </p:nvGrpSpPr>
          <p:grpSpPr bwMode="auto">
            <a:xfrm>
              <a:off x="-6215138" y="2938463"/>
              <a:ext cx="762000" cy="665162"/>
              <a:chOff x="3174" y="2656"/>
              <a:chExt cx="1549" cy="1351"/>
            </a:xfrm>
          </p:grpSpPr>
          <p:sp>
            <p:nvSpPr>
              <p:cNvPr id="13" name="AutoShape 8"/>
              <p:cNvSpPr>
                <a:spLocks noChangeArrowheads="1"/>
              </p:cNvSpPr>
              <p:nvPr/>
            </p:nvSpPr>
            <p:spPr bwMode="gray">
              <a:xfrm>
                <a:off x="3187"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14" name="AutoShape 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15" name="AutoShape 1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p:spPr>
            <p:txBody>
              <a:bodyPr wrap="none" anchor="ctr"/>
              <a:lstStyle/>
              <a:p>
                <a:endParaRPr lang="ru-RU"/>
              </a:p>
            </p:txBody>
          </p:sp>
        </p:grpSp>
        <p:sp>
          <p:nvSpPr>
            <p:cNvPr id="12" name="Text Box 16"/>
            <p:cNvSpPr txBox="1">
              <a:spLocks noChangeArrowheads="1"/>
            </p:cNvSpPr>
            <p:nvPr/>
          </p:nvSpPr>
          <p:spPr bwMode="gray">
            <a:xfrm>
              <a:off x="-6018288" y="3036888"/>
              <a:ext cx="451043" cy="568670"/>
            </a:xfrm>
            <a:prstGeom prst="rect">
              <a:avLst/>
            </a:prstGeom>
            <a:noFill/>
            <a:ln w="9525" algn="ctr">
              <a:noFill/>
              <a:miter lim="800000"/>
              <a:headEnd/>
              <a:tailEnd/>
            </a:ln>
            <a:effectLst/>
          </p:spPr>
          <p:txBody>
            <a:bodyPr wrap="none">
              <a:spAutoFit/>
            </a:bodyPr>
            <a:lstStyle/>
            <a:p>
              <a:pPr eaLnBrk="0" hangingPunct="0"/>
              <a:r>
                <a:rPr lang="ru-RU" sz="2200" b="1" dirty="0" smtClean="0">
                  <a:solidFill>
                    <a:schemeClr val="bg1"/>
                  </a:solidFill>
                </a:rPr>
                <a:t>5</a:t>
              </a:r>
              <a:endParaRPr lang="en-US" sz="2200" b="1" dirty="0">
                <a:solidFill>
                  <a:schemeClr val="bg1"/>
                </a:solidFill>
              </a:endParaRPr>
            </a:p>
          </p:txBody>
        </p:sp>
      </p:grpSp>
      <p:grpSp>
        <p:nvGrpSpPr>
          <p:cNvPr id="16" name="Группа 15"/>
          <p:cNvGrpSpPr>
            <a:grpSpLocks noChangeAspect="1"/>
          </p:cNvGrpSpPr>
          <p:nvPr/>
        </p:nvGrpSpPr>
        <p:grpSpPr>
          <a:xfrm>
            <a:off x="432000" y="5423865"/>
            <a:ext cx="577375" cy="505465"/>
            <a:chOff x="-6215138" y="2024063"/>
            <a:chExt cx="762000" cy="667095"/>
          </a:xfrm>
        </p:grpSpPr>
        <p:grpSp>
          <p:nvGrpSpPr>
            <p:cNvPr id="17" name="Group 3"/>
            <p:cNvGrpSpPr>
              <a:grpSpLocks/>
            </p:cNvGrpSpPr>
            <p:nvPr/>
          </p:nvGrpSpPr>
          <p:grpSpPr bwMode="auto">
            <a:xfrm>
              <a:off x="-6215138" y="2024063"/>
              <a:ext cx="762000" cy="665162"/>
              <a:chOff x="1110" y="2656"/>
              <a:chExt cx="1549" cy="1351"/>
            </a:xfrm>
          </p:grpSpPr>
          <p:sp>
            <p:nvSpPr>
              <p:cNvPr id="19"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w="9525">
                <a:noFill/>
                <a:miter lim="800000"/>
                <a:headEnd/>
                <a:tailEnd/>
              </a:ln>
              <a:effectLst/>
            </p:spPr>
            <p:txBody>
              <a:bodyPr wrap="none" anchor="ctr"/>
              <a:lstStyle/>
              <a:p>
                <a:endParaRPr lang="ru-RU"/>
              </a:p>
            </p:txBody>
          </p:sp>
          <p:sp>
            <p:nvSpPr>
              <p:cNvPr id="20"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p:spPr>
            <p:txBody>
              <a:bodyPr wrap="none" anchor="ctr"/>
              <a:lstStyle/>
              <a:p>
                <a:endParaRPr lang="ru-RU"/>
              </a:p>
            </p:txBody>
          </p:sp>
          <p:sp>
            <p:nvSpPr>
              <p:cNvPr id="21" name="AutoShape 6"/>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p:spPr>
            <p:txBody>
              <a:bodyPr wrap="none" anchor="ctr"/>
              <a:lstStyle/>
              <a:p>
                <a:endParaRPr lang="ru-RU"/>
              </a:p>
            </p:txBody>
          </p:sp>
        </p:grpSp>
        <p:sp>
          <p:nvSpPr>
            <p:cNvPr id="18" name="Text Box 13"/>
            <p:cNvSpPr txBox="1">
              <a:spLocks noChangeArrowheads="1"/>
            </p:cNvSpPr>
            <p:nvPr/>
          </p:nvSpPr>
          <p:spPr bwMode="gray">
            <a:xfrm>
              <a:off x="-6018288" y="2122488"/>
              <a:ext cx="451043" cy="568670"/>
            </a:xfrm>
            <a:prstGeom prst="rect">
              <a:avLst/>
            </a:prstGeom>
            <a:noFill/>
            <a:ln w="9525" algn="ctr">
              <a:noFill/>
              <a:miter lim="800000"/>
              <a:headEnd/>
              <a:tailEnd/>
            </a:ln>
            <a:effectLst/>
          </p:spPr>
          <p:txBody>
            <a:bodyPr wrap="none">
              <a:spAutoFit/>
            </a:bodyPr>
            <a:lstStyle/>
            <a:p>
              <a:pPr algn="ctr" eaLnBrk="0" hangingPunct="0"/>
              <a:r>
                <a:rPr lang="ru-RU" sz="2200" b="1" dirty="0" smtClean="0">
                  <a:solidFill>
                    <a:schemeClr val="bg1"/>
                  </a:solidFill>
                </a:rPr>
                <a:t>6</a:t>
              </a:r>
              <a:endParaRPr lang="en-US" sz="2200" b="1" dirty="0">
                <a:solidFill>
                  <a:schemeClr val="bg1"/>
                </a:solidFill>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TotalTime>
  <Words>692</Words>
  <Application>Microsoft Office PowerPoint</Application>
  <PresentationFormat>Экран (4:3)</PresentationFormat>
  <Paragraphs>111</Paragraphs>
  <Slides>22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22</vt:i4>
      </vt:variant>
    </vt:vector>
  </HeadingPairs>
  <TitlesOfParts>
    <vt:vector size="24" baseType="lpstr">
      <vt:lpstr>Тема Office</vt:lpstr>
      <vt:lpstr>Специальное оформление</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Татьяна</cp:lastModifiedBy>
  <cp:revision>25</cp:revision>
  <dcterms:created xsi:type="dcterms:W3CDTF">2011-09-13T15:51:40Z</dcterms:created>
  <dcterms:modified xsi:type="dcterms:W3CDTF">2017-11-24T07:22:02Z</dcterms:modified>
</cp:coreProperties>
</file>